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notesMasterIdLst>
    <p:notesMasterId r:id="rId62"/>
  </p:notesMasterIdLst>
  <p:handoutMasterIdLst>
    <p:handoutMasterId r:id="rId63"/>
  </p:handoutMasterIdLst>
  <p:sldIdLst>
    <p:sldId id="893" r:id="rId2"/>
    <p:sldId id="2242" r:id="rId3"/>
    <p:sldId id="2243" r:id="rId4"/>
    <p:sldId id="2244" r:id="rId5"/>
    <p:sldId id="2245" r:id="rId6"/>
    <p:sldId id="2253" r:id="rId7"/>
    <p:sldId id="981" r:id="rId8"/>
    <p:sldId id="820" r:id="rId9"/>
    <p:sldId id="929" r:id="rId10"/>
    <p:sldId id="859" r:id="rId11"/>
    <p:sldId id="945" r:id="rId12"/>
    <p:sldId id="823" r:id="rId13"/>
    <p:sldId id="825" r:id="rId14"/>
    <p:sldId id="826" r:id="rId15"/>
    <p:sldId id="985" r:id="rId16"/>
    <p:sldId id="986" r:id="rId17"/>
    <p:sldId id="946" r:id="rId18"/>
    <p:sldId id="980" r:id="rId19"/>
    <p:sldId id="897" r:id="rId20"/>
    <p:sldId id="898" r:id="rId21"/>
    <p:sldId id="899" r:id="rId22"/>
    <p:sldId id="864" r:id="rId23"/>
    <p:sldId id="862" r:id="rId24"/>
    <p:sldId id="932" r:id="rId25"/>
    <p:sldId id="863" r:id="rId26"/>
    <p:sldId id="834" r:id="rId27"/>
    <p:sldId id="900" r:id="rId28"/>
    <p:sldId id="983" r:id="rId29"/>
    <p:sldId id="984" r:id="rId30"/>
    <p:sldId id="947" r:id="rId31"/>
    <p:sldId id="948" r:id="rId32"/>
    <p:sldId id="949" r:id="rId33"/>
    <p:sldId id="950" r:id="rId34"/>
    <p:sldId id="951" r:id="rId35"/>
    <p:sldId id="952" r:id="rId36"/>
    <p:sldId id="953" r:id="rId37"/>
    <p:sldId id="954" r:id="rId38"/>
    <p:sldId id="955" r:id="rId39"/>
    <p:sldId id="956" r:id="rId40"/>
    <p:sldId id="957" r:id="rId41"/>
    <p:sldId id="958" r:id="rId42"/>
    <p:sldId id="959" r:id="rId43"/>
    <p:sldId id="960" r:id="rId44"/>
    <p:sldId id="961" r:id="rId45"/>
    <p:sldId id="962" r:id="rId46"/>
    <p:sldId id="963" r:id="rId47"/>
    <p:sldId id="964" r:id="rId48"/>
    <p:sldId id="965" r:id="rId49"/>
    <p:sldId id="966" r:id="rId50"/>
    <p:sldId id="967" r:id="rId51"/>
    <p:sldId id="968" r:id="rId52"/>
    <p:sldId id="969" r:id="rId53"/>
    <p:sldId id="970" r:id="rId54"/>
    <p:sldId id="971" r:id="rId55"/>
    <p:sldId id="972" r:id="rId56"/>
    <p:sldId id="973" r:id="rId57"/>
    <p:sldId id="974" r:id="rId58"/>
    <p:sldId id="975" r:id="rId59"/>
    <p:sldId id="976" r:id="rId60"/>
    <p:sldId id="916" r:id="rId61"/>
  </p:sldIdLst>
  <p:sldSz cx="12192000" cy="6858000"/>
  <p:notesSz cx="7099300" cy="10234613"/>
  <p:custDataLst>
    <p:tags r:id="rId64"/>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000FF"/>
    <a:srgbClr val="008000"/>
    <a:srgbClr val="8FAAFF"/>
    <a:srgbClr val="7F2727"/>
    <a:srgbClr val="0066FF"/>
    <a:srgbClr val="B8EAC0"/>
    <a:srgbClr val="A3FFCD"/>
    <a:srgbClr val="A50021"/>
    <a:srgbClr val="7DFF00"/>
    <a:srgbClr val="B9FF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8"/>
    <p:restoredTop sz="72248" autoAdjust="0"/>
  </p:normalViewPr>
  <p:slideViewPr>
    <p:cSldViewPr>
      <p:cViewPr varScale="1">
        <p:scale>
          <a:sx n="134" d="100"/>
          <a:sy n="134" d="100"/>
        </p:scale>
        <p:origin x="20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370EF009-23CE-4081-AF56-082D82CEF6F5}" type="slidenum">
              <a:rPr lang="en-US"/>
              <a:pPr/>
              <a:t>‹#›</a:t>
            </a:fld>
            <a:endParaRPr lang="en-US"/>
          </a:p>
        </p:txBody>
      </p:sp>
    </p:spTree>
    <p:extLst>
      <p:ext uri="{BB962C8B-B14F-4D97-AF65-F5344CB8AC3E}">
        <p14:creationId xmlns:p14="http://schemas.microsoft.com/office/powerpoint/2010/main" val="226441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020340" y="1"/>
            <a:ext cx="3077337" cy="511907"/>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lvl1pPr algn="r" defTabSz="990387">
              <a:defRPr sz="1300">
                <a:latin typeface="Arial" pitchFamily="34"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905" y="4862233"/>
            <a:ext cx="5677492" cy="4603641"/>
          </a:xfrm>
          <a:prstGeom prst="rect">
            <a:avLst/>
          </a:prstGeom>
          <a:noFill/>
          <a:ln w="9525">
            <a:noFill/>
            <a:miter lim="800000"/>
            <a:headEnd/>
            <a:tailEnd/>
          </a:ln>
          <a:effectLst/>
        </p:spPr>
        <p:txBody>
          <a:bodyPr vert="horz" wrap="square" lIns="99019" tIns="49511" rIns="99019" bIns="4951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defTabSz="990387">
              <a:defRPr sz="1300">
                <a:latin typeface="Arial" pitchFamily="34"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020340" y="9722708"/>
            <a:ext cx="3077337" cy="510147"/>
          </a:xfrm>
          <a:prstGeom prst="rect">
            <a:avLst/>
          </a:prstGeom>
          <a:noFill/>
          <a:ln w="9525">
            <a:noFill/>
            <a:miter lim="800000"/>
            <a:headEnd/>
            <a:tailEnd/>
          </a:ln>
          <a:effectLst/>
        </p:spPr>
        <p:txBody>
          <a:bodyPr vert="horz" wrap="square" lIns="99019" tIns="49511" rIns="99019" bIns="49511" numCol="1" anchor="b" anchorCtr="0" compatLnSpc="1">
            <a:prstTxWarp prst="textNoShape">
              <a:avLst/>
            </a:prstTxWarp>
          </a:bodyPr>
          <a:lstStyle>
            <a:lvl1pPr algn="r" defTabSz="989801">
              <a:defRPr sz="1300"/>
            </a:lvl1pPr>
          </a:lstStyle>
          <a:p>
            <a:fld id="{72CC9163-7EC6-4747-8782-88871FDBE126}" type="slidenum">
              <a:rPr lang="en-US"/>
              <a:pPr/>
              <a:t>‹#›</a:t>
            </a:fld>
            <a:endParaRPr lang="en-US"/>
          </a:p>
        </p:txBody>
      </p:sp>
    </p:spTree>
    <p:extLst>
      <p:ext uri="{BB962C8B-B14F-4D97-AF65-F5344CB8AC3E}">
        <p14:creationId xmlns:p14="http://schemas.microsoft.com/office/powerpoint/2010/main" val="23682623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120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a:t>
            </a:fld>
            <a:endParaRPr lang="en-US"/>
          </a:p>
        </p:txBody>
      </p:sp>
    </p:spTree>
    <p:extLst>
      <p:ext uri="{BB962C8B-B14F-4D97-AF65-F5344CB8AC3E}">
        <p14:creationId xmlns:p14="http://schemas.microsoft.com/office/powerpoint/2010/main" val="96669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9700" y="768350"/>
            <a:ext cx="6819900" cy="3836988"/>
          </a:xfrm>
          <a:ln/>
        </p:spPr>
      </p:sp>
      <p:sp>
        <p:nvSpPr>
          <p:cNvPr id="23554" name="Notes Placeholder 2"/>
          <p:cNvSpPr>
            <a:spLocks noGrp="1"/>
          </p:cNvSpPr>
          <p:nvPr>
            <p:ph type="body" idx="1"/>
          </p:nvPr>
        </p:nvSpPr>
        <p:spPr>
          <a:noFill/>
          <a:ln/>
        </p:spPr>
        <p:txBody>
          <a:bodyPr/>
          <a:lstStyle/>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 note: T has to some up to 1 over all s’s </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Exist action</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3115500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9700" y="768350"/>
            <a:ext cx="6819900" cy="3836988"/>
          </a:xfrm>
          <a:ln/>
        </p:spPr>
      </p:sp>
      <p:sp>
        <p:nvSpPr>
          <p:cNvPr id="2560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8101"/>
            <a:fld id="{ACAB68C1-092D-468B-8690-7D27B27041C8}" type="slidenum">
              <a:rPr lang="en-US"/>
              <a:pPr defTabSz="988101"/>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dirty="0">
                <a:ea typeface="ＭＳ Ｐゴシック" pitchFamily="34" charset="-128"/>
              </a:rPr>
              <a:t>Why this policy?  </a:t>
            </a:r>
          </a:p>
          <a:p>
            <a:r>
              <a:rPr lang="en-US" dirty="0">
                <a:ea typeface="ＭＳ Ｐゴシック" pitchFamily="34" charset="-128"/>
              </a:rPr>
              <a:t>That’s a function of the problem setup, and example of us specifying problem setup, and the algorithm outputting the policy</a:t>
            </a:r>
          </a:p>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9700" y="768350"/>
            <a:ext cx="6819900" cy="3836988"/>
          </a:xfrm>
          <a:ln/>
        </p:spPr>
      </p:sp>
      <p:sp>
        <p:nvSpPr>
          <p:cNvPr id="29698" name="Notes Placeholder 2"/>
          <p:cNvSpPr>
            <a:spLocks noGrp="1"/>
          </p:cNvSpPr>
          <p:nvPr>
            <p:ph type="body" idx="1"/>
          </p:nvPr>
        </p:nvSpPr>
        <p:spPr>
          <a:noFill/>
          <a:ln/>
        </p:spPr>
        <p:txBody>
          <a:bodyPr/>
          <a:lstStyle/>
          <a:p>
            <a:r>
              <a:rPr lang="en-US" dirty="0">
                <a:ea typeface="ＭＳ Ｐゴシック" pitchFamily="34" charset="-128"/>
              </a:rPr>
              <a:t>R(s) = the </a:t>
            </a:r>
            <a:r>
              <a:rPr lang="ja-JP" altLang="en-US" dirty="0">
                <a:ea typeface="ＭＳ Ｐゴシック" pitchFamily="34" charset="-128"/>
              </a:rPr>
              <a:t>“</a:t>
            </a:r>
            <a:r>
              <a:rPr lang="en-US" altLang="ja-JP" dirty="0">
                <a:ea typeface="ＭＳ Ｐゴシック" pitchFamily="34" charset="-128"/>
              </a:rPr>
              <a:t>living reward</a:t>
            </a:r>
            <a:r>
              <a:rPr lang="ja-JP" altLang="en-US" dirty="0">
                <a:ea typeface="ＭＳ Ｐゴシック" pitchFamily="34" charset="-128"/>
              </a:rPr>
              <a:t>”</a:t>
            </a:r>
            <a:endParaRPr lang="en-US" altLang="ja-JP"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2</a:t>
            </a:r>
            <a:r>
              <a:rPr lang="en-US" baseline="30000" dirty="0">
                <a:ea typeface="ＭＳ Ｐゴシック" pitchFamily="34" charset="-128"/>
              </a:rPr>
              <a:t>nd</a:t>
            </a:r>
            <a:r>
              <a:rPr lang="en-US" dirty="0">
                <a:ea typeface="ＭＳ Ｐゴシック" pitchFamily="34" charset="-128"/>
              </a:rPr>
              <a:t> row 3</a:t>
            </a:r>
            <a:r>
              <a:rPr lang="en-US" baseline="30000" dirty="0">
                <a:ea typeface="ＭＳ Ｐゴシック" pitchFamily="34" charset="-128"/>
              </a:rPr>
              <a:t>rd</a:t>
            </a:r>
            <a:r>
              <a:rPr lang="en-US" baseline="0" dirty="0">
                <a:ea typeface="ＭＳ Ｐゴシック" pitchFamily="34" charset="-128"/>
              </a:rPr>
              <a:t> column </a:t>
            </a:r>
            <a:endParaRPr lang="en-US" dirty="0">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8101"/>
            <a:fld id="{FB0DC0F6-EF13-4C52-ACF2-48065D1392E1}" type="slidenum">
              <a:rPr lang="en-US"/>
              <a:pPr defTabSz="988101"/>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-10 and the game</a:t>
            </a:r>
            <a:r>
              <a:rPr lang="en-US" baseline="0" dirty="0"/>
              <a:t> ends (important that the game ends because regardless you never want to do it)</a:t>
            </a:r>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2642398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endParaRPr lang="en-US" dirty="0">
              <a:ea typeface="ＭＳ Ｐゴシック" pitchFamily="34" charset="-128"/>
            </a:endParaRP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18</a:t>
            </a:fld>
            <a:endParaRPr lang="en-US" dirty="0"/>
          </a:p>
        </p:txBody>
      </p:sp>
    </p:spTree>
    <p:extLst>
      <p:ext uri="{BB962C8B-B14F-4D97-AF65-F5344CB8AC3E}">
        <p14:creationId xmlns:p14="http://schemas.microsoft.com/office/powerpoint/2010/main" val="501727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Might think</a:t>
            </a:r>
            <a:r>
              <a:rPr lang="en-US" baseline="0" dirty="0"/>
              <a:t> its easy – more or less; sure</a:t>
            </a:r>
          </a:p>
          <a:p>
            <a:r>
              <a:rPr lang="en-US" baseline="0" dirty="0"/>
              <a:t>But what about now or later; vote!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3029644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Inflation; really there is (1-gamma) </a:t>
            </a:r>
            <a:r>
              <a:rPr lang="en-US" dirty="0" err="1"/>
              <a:t>prob</a:t>
            </a:r>
            <a:r>
              <a:rPr lang="en-US" dirty="0"/>
              <a:t> of dying</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4092137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endParaRPr lang="en-US" dirty="0">
              <a:ea typeface="ＭＳ Ｐゴシック" pitchFamily="34" charset="-128"/>
            </a:endParaRPr>
          </a:p>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r>
              <a:rPr lang="en-US" dirty="0">
                <a:ea typeface="ＭＳ Ｐゴシック" pitchFamily="34" charset="-128"/>
              </a:rPr>
              <a:t>Augment q states with another option: instant death! </a:t>
            </a: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modern AI era, slash deep learning, took off in 2012 with the ImageNet breakthrough from Geoff Hinton’s lab in Toronto.  </a:t>
            </a:r>
          </a:p>
          <a:p>
            <a:endParaRPr lang="en-US"/>
          </a:p>
          <a:p>
            <a:r>
              <a:rPr lang="en-US"/>
              <a:t>Soon thereafter, in 2013, </a:t>
            </a:r>
            <a:r>
              <a:rPr lang="en-US" err="1"/>
              <a:t>Deepmind</a:t>
            </a:r>
            <a:r>
              <a:rPr lang="en-US"/>
              <a:t> showed it’s possible for neural nets to learn to play a wide range of Atari games, from their own trial and error.</a:t>
            </a:r>
          </a:p>
        </p:txBody>
      </p:sp>
      <p:sp>
        <p:nvSpPr>
          <p:cNvPr id="4" name="Slide Number Placeholder 3"/>
          <p:cNvSpPr>
            <a:spLocks noGrp="1"/>
          </p:cNvSpPr>
          <p:nvPr>
            <p:ph type="sldNum" sz="quarter" idx="10"/>
          </p:nvPr>
        </p:nvSpPr>
        <p:spPr/>
        <p:txBody>
          <a:bodyPr/>
          <a:lstStyle/>
          <a:p>
            <a:pPr>
              <a:defRPr/>
            </a:pPr>
            <a:fld id="{64870AE8-7DA4-C043-8B95-CAFF91AE57AE}" type="slidenum">
              <a:rPr lang="en-US" smtClean="0"/>
              <a:pPr>
                <a:defRPr/>
              </a:pPr>
              <a:t>2</a:t>
            </a:fld>
            <a:endParaRPr lang="en-US"/>
          </a:p>
        </p:txBody>
      </p:sp>
    </p:spTree>
    <p:extLst>
      <p:ext uri="{BB962C8B-B14F-4D97-AF65-F5344CB8AC3E}">
        <p14:creationId xmlns:p14="http://schemas.microsoft.com/office/powerpoint/2010/main" val="92696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-10 and the game</a:t>
            </a:r>
            <a:r>
              <a:rPr lang="en-US" baseline="0" dirty="0"/>
              <a:t> ends (important that the game ends because regardless you never want to do it)</a:t>
            </a:r>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2381265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914576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75767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266236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1654851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145391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983373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1472085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939589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78289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in 2015, </a:t>
            </a:r>
            <a:r>
              <a:rPr lang="en-US" err="1"/>
              <a:t>Deepmind</a:t>
            </a:r>
            <a:r>
              <a:rPr lang="en-US"/>
              <a:t> developed a neural net that beat the world champion in Go.</a:t>
            </a:r>
          </a:p>
        </p:txBody>
      </p:sp>
      <p:sp>
        <p:nvSpPr>
          <p:cNvPr id="4" name="Slide Number Placeholder 3"/>
          <p:cNvSpPr>
            <a:spLocks noGrp="1"/>
          </p:cNvSpPr>
          <p:nvPr>
            <p:ph type="sldNum" sz="quarter" idx="10"/>
          </p:nvPr>
        </p:nvSpPr>
        <p:spPr/>
        <p:txBody>
          <a:bodyPr/>
          <a:lstStyle/>
          <a:p>
            <a:pPr>
              <a:defRPr/>
            </a:pPr>
            <a:fld id="{64870AE8-7DA4-C043-8B95-CAFF91AE57AE}" type="slidenum">
              <a:rPr lang="en-US" smtClean="0"/>
              <a:pPr>
                <a:defRPr/>
              </a:pPr>
              <a:t>3</a:t>
            </a:fld>
            <a:endParaRPr lang="en-US"/>
          </a:p>
        </p:txBody>
      </p:sp>
    </p:spTree>
    <p:extLst>
      <p:ext uri="{BB962C8B-B14F-4D97-AF65-F5344CB8AC3E}">
        <p14:creationId xmlns:p14="http://schemas.microsoft.com/office/powerpoint/2010/main" val="6543209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128106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517784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1564625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129669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193324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1509717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855924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423204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868428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53</a:t>
            </a:fld>
            <a:endParaRPr lang="en-US" dirty="0"/>
          </a:p>
        </p:txBody>
      </p:sp>
    </p:spTree>
    <p:extLst>
      <p:ext uri="{BB962C8B-B14F-4D97-AF65-F5344CB8AC3E}">
        <p14:creationId xmlns:p14="http://schemas.microsoft.com/office/powerpoint/2010/main" val="79057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in 2016, my lab at Berkeley showed it’s possible for a neural net to learn robotic locomotion in 3-d environments.  In fact, in this video here, we get to watch the learning in action.  Initially the neural net is randomly initialized, and the robot just falls over, but over time it figures out how to run.  The beauty here is that the exact some code can be used for another robot to learn to run, in this case a 4 legged robot.  Or for the </a:t>
            </a:r>
            <a:r>
              <a:rPr lang="en-US" err="1"/>
              <a:t>twolegged</a:t>
            </a:r>
            <a:r>
              <a:rPr lang="en-US"/>
              <a:t> robot to learn to get up.</a:t>
            </a:r>
          </a:p>
        </p:txBody>
      </p:sp>
      <p:sp>
        <p:nvSpPr>
          <p:cNvPr id="4" name="Slide Number Placeholder 3"/>
          <p:cNvSpPr>
            <a:spLocks noGrp="1"/>
          </p:cNvSpPr>
          <p:nvPr>
            <p:ph type="sldNum" sz="quarter" idx="10"/>
          </p:nvPr>
        </p:nvSpPr>
        <p:spPr/>
        <p:txBody>
          <a:bodyPr/>
          <a:lstStyle/>
          <a:p>
            <a:pPr>
              <a:defRPr/>
            </a:pPr>
            <a:fld id="{64870AE8-7DA4-C043-8B95-CAFF91AE57AE}" type="slidenum">
              <a:rPr lang="en-US" smtClean="0"/>
              <a:pPr>
                <a:defRPr/>
              </a:pPr>
              <a:t>4</a:t>
            </a:fld>
            <a:endParaRPr lang="en-US"/>
          </a:p>
        </p:txBody>
      </p:sp>
    </p:spTree>
    <p:extLst>
      <p:ext uri="{BB962C8B-B14F-4D97-AF65-F5344CB8AC3E}">
        <p14:creationId xmlns:p14="http://schemas.microsoft.com/office/powerpoint/2010/main" val="340466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in 2016, we showed it’s possible for a neural net to learn to control a real robot, here learning to put the block into the matching opening.</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And Sergey Levine, the post-doc who led this project in my lab, then went onto Google to scale this up.</a:t>
            </a:r>
          </a:p>
          <a:p>
            <a:endParaRPr lang="en-US"/>
          </a:p>
        </p:txBody>
      </p:sp>
      <p:sp>
        <p:nvSpPr>
          <p:cNvPr id="4" name="Slide Number Placeholder 3"/>
          <p:cNvSpPr>
            <a:spLocks noGrp="1"/>
          </p:cNvSpPr>
          <p:nvPr>
            <p:ph type="sldNum" sz="quarter" idx="10"/>
          </p:nvPr>
        </p:nvSpPr>
        <p:spPr/>
        <p:txBody>
          <a:bodyPr/>
          <a:lstStyle/>
          <a:p>
            <a:pPr>
              <a:defRPr/>
            </a:pPr>
            <a:fld id="{64870AE8-7DA4-C043-8B95-CAFF91AE57AE}" type="slidenum">
              <a:rPr lang="en-US" smtClean="0"/>
              <a:pPr>
                <a:defRPr/>
              </a:pPr>
              <a:t>5</a:t>
            </a:fld>
            <a:endParaRPr lang="en-US"/>
          </a:p>
        </p:txBody>
      </p:sp>
    </p:spTree>
    <p:extLst>
      <p:ext uri="{BB962C8B-B14F-4D97-AF65-F5344CB8AC3E}">
        <p14:creationId xmlns:p14="http://schemas.microsoft.com/office/powerpoint/2010/main" val="53414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t>
            </a:r>
            <a:r>
              <a:rPr lang="en-US" err="1"/>
              <a:t>OpenAI</a:t>
            </a:r>
            <a:r>
              <a:rPr lang="en-US"/>
              <a:t> showcased a robot that had learned to solve a </a:t>
            </a:r>
            <a:r>
              <a:rPr lang="en-US" err="1"/>
              <a:t>rubik’s</a:t>
            </a:r>
            <a:r>
              <a:rPr lang="en-US"/>
              <a:t> cube.</a:t>
            </a:r>
          </a:p>
        </p:txBody>
      </p:sp>
      <p:sp>
        <p:nvSpPr>
          <p:cNvPr id="4" name="Slide Number Placeholder 3"/>
          <p:cNvSpPr>
            <a:spLocks noGrp="1"/>
          </p:cNvSpPr>
          <p:nvPr>
            <p:ph type="sldNum" sz="quarter" idx="10"/>
          </p:nvPr>
        </p:nvSpPr>
        <p:spPr/>
        <p:txBody>
          <a:bodyPr/>
          <a:lstStyle/>
          <a:p>
            <a:pPr>
              <a:defRPr/>
            </a:pPr>
            <a:fld id="{64870AE8-7DA4-C043-8B95-CAFF91AE57AE}" type="slidenum">
              <a:rPr lang="en-US" smtClean="0"/>
              <a:pPr>
                <a:defRPr/>
              </a:pPr>
              <a:t>6</a:t>
            </a:fld>
            <a:endParaRPr lang="en-US"/>
          </a:p>
        </p:txBody>
      </p:sp>
    </p:spTree>
    <p:extLst>
      <p:ext uri="{BB962C8B-B14F-4D97-AF65-F5344CB8AC3E}">
        <p14:creationId xmlns:p14="http://schemas.microsoft.com/office/powerpoint/2010/main" val="2079563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Why uncertain?</a:t>
            </a:r>
            <a:r>
              <a:rPr lang="en-US" baseline="0" dirty="0"/>
              <a:t> Maybe robot on the ledge, what will happen?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7</a:t>
            </a:fld>
            <a:endParaRPr lang="en-US"/>
          </a:p>
        </p:txBody>
      </p:sp>
    </p:spTree>
    <p:extLst>
      <p:ext uri="{BB962C8B-B14F-4D97-AF65-F5344CB8AC3E}">
        <p14:creationId xmlns:p14="http://schemas.microsoft.com/office/powerpoint/2010/main" val="177911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dirty="0">
                <a:ea typeface="ＭＳ Ｐゴシック" pitchFamily="34" charset="-128"/>
              </a:rPr>
              <a:t>[cut demo of moving around in grid world program]</a:t>
            </a:r>
          </a:p>
          <a:p>
            <a:r>
              <a:rPr lang="en-US" dirty="0">
                <a:ea typeface="ＭＳ Ｐゴシック" pitchFamily="34" charset="-128"/>
              </a:rPr>
              <a:t>Terminal utilities</a:t>
            </a:r>
            <a:r>
              <a:rPr lang="en-US" baseline="0" dirty="0">
                <a:ea typeface="ＭＳ Ｐゴシック" pitchFamily="34" charset="-128"/>
              </a:rPr>
              <a:t> + living reward (positive – get happier; </a:t>
            </a:r>
            <a:r>
              <a:rPr lang="en-US" baseline="0" dirty="0" err="1">
                <a:ea typeface="ＭＳ Ｐゴシック" pitchFamily="34" charset="-128"/>
              </a:rPr>
              <a:t>neg</a:t>
            </a:r>
            <a:r>
              <a:rPr lang="en-US" baseline="0" dirty="0">
                <a:ea typeface="ＭＳ Ｐゴシック" pitchFamily="34" charset="-128"/>
              </a:rPr>
              <a:t> – get sadder)</a:t>
            </a:r>
          </a:p>
          <a:p>
            <a:r>
              <a:rPr lang="en-US" baseline="0" dirty="0">
                <a:ea typeface="ＭＳ Ｐゴシック" pitchFamily="34" charset="-128"/>
              </a:rPr>
              <a:t>At exist state you have to exit, the game ends, and you collect terminal utility</a:t>
            </a:r>
          </a:p>
          <a:p>
            <a:r>
              <a:rPr lang="en-US" dirty="0">
                <a:ea typeface="ＭＳ Ｐゴシック" pitchFamily="34" charset="-128"/>
              </a:rPr>
              <a:t>Don’t need to have goals – maximize happiness!</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When you</a:t>
            </a:r>
            <a:r>
              <a:rPr lang="en-US" baseline="0" dirty="0"/>
              <a:t> plan you will have to take these into account</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a:t>
            </a:fld>
            <a:endParaRPr lang="en-US"/>
          </a:p>
        </p:txBody>
      </p:sp>
    </p:spTree>
    <p:extLst>
      <p:ext uri="{BB962C8B-B14F-4D97-AF65-F5344CB8AC3E}">
        <p14:creationId xmlns:p14="http://schemas.microsoft.com/office/powerpoint/2010/main" val="323214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atin typeface="Palatino"/>
                <a:cs typeface="Palatino"/>
              </a:defRPr>
            </a:lvl1pPr>
          </a:lstStyle>
          <a:p>
            <a:pPr>
              <a:defRPr/>
            </a:pPr>
            <a:fld id="{529FA7E6-6E6F-4B77-AE36-D459A899DDD1}" type="slidenum">
              <a:rPr lang="en-US" smtClean="0"/>
              <a:pPr>
                <a:defRPr/>
              </a:pPr>
              <a:t>‹#›</a:t>
            </a:fld>
            <a:endParaRPr lang="en-US"/>
          </a:p>
        </p:txBody>
      </p:sp>
      <p:cxnSp>
        <p:nvCxnSpPr>
          <p:cNvPr id="3" name="Straight Connector 2"/>
          <p:cNvCxnSpPr/>
          <p:nvPr/>
        </p:nvCxnSpPr>
        <p:spPr>
          <a:xfrm>
            <a:off x="304800" y="1092200"/>
            <a:ext cx="113792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hdr="0" ftr="0" dt="0"/>
  <p:txStyles>
    <p:title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Courier New"/>
        <a:buChar char="o"/>
        <a:defRPr sz="3200">
          <a:solidFill>
            <a:schemeClr val="tx1"/>
          </a:solidFill>
          <a:latin typeface="Palatino"/>
          <a:ea typeface="+mn-ea"/>
          <a:cs typeface="Palatino"/>
        </a:defRPr>
      </a:lvl1pPr>
      <a:lvl2pPr marL="742913" indent="-285737" algn="l" rtl="0" eaLnBrk="1" fontAlgn="base" hangingPunct="1">
        <a:spcBef>
          <a:spcPct val="20000"/>
        </a:spcBef>
        <a:spcAft>
          <a:spcPct val="0"/>
        </a:spcAft>
        <a:buClr>
          <a:schemeClr val="tx1"/>
        </a:buClr>
        <a:buFont typeface="Courier New"/>
        <a:buChar char="o"/>
        <a:defRPr sz="2800">
          <a:solidFill>
            <a:schemeClr val="tx1">
              <a:lumMod val="75000"/>
              <a:lumOff val="25000"/>
            </a:schemeClr>
          </a:solidFill>
          <a:latin typeface="Palatino"/>
          <a:cs typeface="Palatino"/>
        </a:defRPr>
      </a:lvl2pPr>
      <a:lvl3pPr marL="1142942" indent="-228589" algn="l" rtl="0" eaLnBrk="1" fontAlgn="base" hangingPunct="1">
        <a:spcBef>
          <a:spcPct val="20000"/>
        </a:spcBef>
        <a:spcAft>
          <a:spcPct val="0"/>
        </a:spcAft>
        <a:buClr>
          <a:schemeClr val="accent2"/>
        </a:buClr>
        <a:buFont typeface="Courier New"/>
        <a:buChar char="o"/>
        <a:defRPr sz="2400">
          <a:solidFill>
            <a:schemeClr val="tx1">
              <a:lumMod val="75000"/>
              <a:lumOff val="25000"/>
            </a:schemeClr>
          </a:solidFill>
          <a:latin typeface="Palatino"/>
          <a:cs typeface="Palatino"/>
        </a:defRPr>
      </a:lvl3pPr>
      <a:lvl4pPr marL="1600120" indent="-228589" algn="l" rtl="0" eaLnBrk="1" fontAlgn="base" hangingPunct="1">
        <a:spcBef>
          <a:spcPct val="20000"/>
        </a:spcBef>
        <a:spcAft>
          <a:spcPct val="0"/>
        </a:spcAft>
        <a:buClr>
          <a:schemeClr val="tx1"/>
        </a:buClr>
        <a:buFont typeface="Courier New"/>
        <a:buChar char="o"/>
        <a:defRPr sz="2000">
          <a:solidFill>
            <a:schemeClr val="tx1">
              <a:lumMod val="75000"/>
              <a:lumOff val="25000"/>
            </a:schemeClr>
          </a:solidFill>
          <a:latin typeface="Palatino"/>
          <a:cs typeface="Palatino"/>
        </a:defRPr>
      </a:lvl4pPr>
      <a:lvl5pPr marL="2057298" indent="-228589" algn="l" rtl="0" eaLnBrk="1" fontAlgn="base" hangingPunct="1">
        <a:spcBef>
          <a:spcPct val="20000"/>
        </a:spcBef>
        <a:spcAft>
          <a:spcPct val="0"/>
        </a:spcAft>
        <a:buClr>
          <a:schemeClr val="accent2"/>
        </a:buClr>
        <a:buFont typeface="Courier New"/>
        <a:buChar char="o"/>
        <a:defRPr sz="2000">
          <a:solidFill>
            <a:schemeClr val="tx1">
              <a:lumMod val="75000"/>
              <a:lumOff val="25000"/>
            </a:schemeClr>
          </a:solidFill>
          <a:latin typeface="Palatino"/>
          <a:cs typeface="Palatino"/>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wmf"/><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jpe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4.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ov"/><Relationship Id="rId11" Type="http://schemas.openxmlformats.org/officeDocument/2006/relationships/image" Target="../media/image2.png"/><Relationship Id="rId5" Type="http://schemas.microsoft.com/office/2007/relationships/media" Target="../media/media3.mov"/><Relationship Id="rId10" Type="http://schemas.openxmlformats.org/officeDocument/2006/relationships/notesSlide" Target="../notesSlides/notesSlide2.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7.xml"/><Relationship Id="rId7" Type="http://schemas.openxmlformats.org/officeDocument/2006/relationships/image" Target="../media/image3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notesSlide" Target="../notesSlides/notesSlide18.xml"/><Relationship Id="rId10" Type="http://schemas.openxmlformats.org/officeDocument/2006/relationships/image" Target="../media/image44.png"/><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0.xml"/><Relationship Id="rId7" Type="http://schemas.openxmlformats.org/officeDocument/2006/relationships/image" Target="../media/image4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42.png"/><Relationship Id="rId5" Type="http://schemas.openxmlformats.org/officeDocument/2006/relationships/notesSlide" Target="../notesSlides/notesSlide19.xml"/><Relationship Id="rId10" Type="http://schemas.openxmlformats.org/officeDocument/2006/relationships/image" Target="../media/image45.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13.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11" Type="http://schemas.openxmlformats.org/officeDocument/2006/relationships/image" Target="../media/image50.png"/><Relationship Id="rId5" Type="http://schemas.openxmlformats.org/officeDocument/2006/relationships/tags" Target="../tags/tag15.xml"/><Relationship Id="rId10" Type="http://schemas.openxmlformats.org/officeDocument/2006/relationships/image" Target="../media/image49.png"/><Relationship Id="rId4" Type="http://schemas.openxmlformats.org/officeDocument/2006/relationships/tags" Target="../tags/tag14.xml"/><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emf"/><Relationship Id="rId3" Type="http://schemas.openxmlformats.org/officeDocument/2006/relationships/image" Target="../media/image63.emf"/><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4.xml"/><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57.png"/><Relationship Id="rId26" Type="http://schemas.openxmlformats.org/officeDocument/2006/relationships/image" Target="../media/image78.png"/><Relationship Id="rId3" Type="http://schemas.openxmlformats.org/officeDocument/2006/relationships/tags" Target="../tags/tag20.xml"/><Relationship Id="rId21" Type="http://schemas.openxmlformats.org/officeDocument/2006/relationships/image" Target="../media/image93.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56.png"/><Relationship Id="rId25" Type="http://schemas.openxmlformats.org/officeDocument/2006/relationships/image" Target="../media/image94.png"/><Relationship Id="rId2" Type="http://schemas.openxmlformats.org/officeDocument/2006/relationships/tags" Target="../tags/tag19.xml"/><Relationship Id="rId16" Type="http://schemas.openxmlformats.org/officeDocument/2006/relationships/slideLayout" Target="../slideLayouts/slideLayout2.xml"/><Relationship Id="rId20" Type="http://schemas.openxmlformats.org/officeDocument/2006/relationships/image" Target="../media/image59.png"/><Relationship Id="rId29" Type="http://schemas.openxmlformats.org/officeDocument/2006/relationships/image" Target="../media/image97.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76.png"/><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image" Target="../media/image77.png"/><Relationship Id="rId28" Type="http://schemas.openxmlformats.org/officeDocument/2006/relationships/image" Target="../media/image96.png"/><Relationship Id="rId10" Type="http://schemas.openxmlformats.org/officeDocument/2006/relationships/tags" Target="../tags/tag27.xml"/><Relationship Id="rId19" Type="http://schemas.openxmlformats.org/officeDocument/2006/relationships/image" Target="../media/image58.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75.png"/><Relationship Id="rId27"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99.png"/></Relationships>
</file>

<file path=ppt/slides/_rels/slide5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tags" Target="../tags/tag36.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37.xml"/><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tags" Target="../tags/tag40.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41.xml"/><Relationship Id="rId9"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tags" Target="../tags/tag44.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45.xml"/><Relationship Id="rId9" Type="http://schemas.openxmlformats.org/officeDocument/2006/relationships/image" Target="../media/image103.png"/></Relationships>
</file>

<file path=ppt/slides/_rels/slide5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tags" Target="../tags/tag48.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49.xml"/><Relationship Id="rId9" Type="http://schemas.openxmlformats.org/officeDocument/2006/relationships/image" Target="../media/image103.png"/></Relationships>
</file>

<file path=ppt/slides/_rels/slide5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tags" Target="../tags/tag52.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53.xml"/><Relationship Id="rId9" Type="http://schemas.openxmlformats.org/officeDocument/2006/relationships/image" Target="../media/image10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wmf"/><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a:t>CS 188: Artificial Intelligence</a:t>
            </a:r>
            <a:br>
              <a:rPr lang="en-US" dirty="0"/>
            </a:br>
            <a:endParaRPr lang="en-US" sz="3600" dirty="0"/>
          </a:p>
        </p:txBody>
      </p:sp>
      <p:sp>
        <p:nvSpPr>
          <p:cNvPr id="5123" name="Rectangle 6"/>
          <p:cNvSpPr>
            <a:spLocks noGrp="1" noChangeArrowheads="1"/>
          </p:cNvSpPr>
          <p:nvPr>
            <p:ph type="subTitle" idx="1"/>
          </p:nvPr>
        </p:nvSpPr>
        <p:spPr>
          <a:xfrm>
            <a:off x="0" y="1123950"/>
            <a:ext cx="12192000" cy="1524000"/>
          </a:xfrm>
        </p:spPr>
        <p:txBody>
          <a:bodyPr/>
          <a:lstStyle/>
          <a:p>
            <a:pPr eaLnBrk="1" hangingPunct="1"/>
            <a:r>
              <a:rPr lang="en-US" sz="3600" dirty="0"/>
              <a:t>Markov Decision Processes</a:t>
            </a:r>
          </a:p>
        </p:txBody>
      </p:sp>
      <p:sp>
        <p:nvSpPr>
          <p:cNvPr id="8" name="Text Box 8"/>
          <p:cNvSpPr txBox="1">
            <a:spLocks noChangeArrowheads="1"/>
          </p:cNvSpPr>
          <p:nvPr/>
        </p:nvSpPr>
        <p:spPr bwMode="auto">
          <a:xfrm>
            <a:off x="0" y="5542257"/>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Palatino"/>
                <a:cs typeface="Palatino"/>
              </a:rPr>
              <a:t>Instructor: Pieter </a:t>
            </a:r>
            <a:r>
              <a:rPr lang="en-US" sz="2400" dirty="0" err="1">
                <a:latin typeface="Palatino"/>
                <a:cs typeface="Palatino"/>
              </a:rPr>
              <a:t>Abbeel</a:t>
            </a:r>
            <a:endParaRPr lang="en-US" sz="2400" dirty="0">
              <a:latin typeface="Palatino"/>
              <a:cs typeface="Palatino"/>
            </a:endParaRPr>
          </a:p>
          <a:p>
            <a:pPr algn="ctr">
              <a:spcBef>
                <a:spcPct val="50000"/>
              </a:spcBef>
            </a:pPr>
            <a:r>
              <a:rPr lang="en-US" sz="2400" dirty="0">
                <a:latin typeface="Palatino"/>
                <a:cs typeface="Palatino"/>
              </a:rPr>
              <a:t>University of California, Berkeley</a:t>
            </a:r>
            <a:endParaRPr lang="en-US" sz="2000" dirty="0">
              <a:latin typeface="Palatino"/>
              <a:cs typeface="Palatino"/>
            </a:endParaRPr>
          </a:p>
          <a:p>
            <a:pPr algn="ctr">
              <a:spcBef>
                <a:spcPct val="50000"/>
              </a:spcBef>
            </a:pPr>
            <a:r>
              <a:rPr lang="en-US" sz="1400" dirty="0">
                <a:latin typeface="Palatino"/>
                <a:cs typeface="Palatino"/>
              </a:rPr>
              <a:t>[These slides adapted from Dan Klein and Pieter </a:t>
            </a:r>
            <a:r>
              <a:rPr lang="en-US" sz="1400" dirty="0" err="1">
                <a:latin typeface="Palatino"/>
                <a:cs typeface="Palatino"/>
              </a:rPr>
              <a:t>Abbeel</a:t>
            </a:r>
            <a:r>
              <a:rPr lang="en-US" sz="1400" dirty="0">
                <a:latin typeface="Palatino"/>
                <a:cs typeface="Palatino"/>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ea typeface="ＭＳ Ｐゴシック" pitchFamily="34" charset="-128"/>
              </a:rPr>
              <a:t>Markov Decision Processes</a:t>
            </a:r>
          </a:p>
        </p:txBody>
      </p:sp>
      <p:sp>
        <p:nvSpPr>
          <p:cNvPr id="22530" name="Rectangle 3"/>
          <p:cNvSpPr>
            <a:spLocks noGrp="1" noChangeArrowheads="1"/>
          </p:cNvSpPr>
          <p:nvPr>
            <p:ph idx="1"/>
          </p:nvPr>
        </p:nvSpPr>
        <p:spPr>
          <a:xfrm>
            <a:off x="228600" y="1493838"/>
            <a:ext cx="7010400" cy="4525962"/>
          </a:xfrm>
        </p:spPr>
        <p:txBody>
          <a:bodyPr/>
          <a:lstStyle/>
          <a:p>
            <a:pPr>
              <a:lnSpc>
                <a:spcPct val="80000"/>
              </a:lnSpc>
            </a:pPr>
            <a:r>
              <a:rPr lang="en-US" sz="2400" dirty="0">
                <a:ea typeface="ＭＳ Ｐゴシック" pitchFamily="34" charset="-128"/>
              </a:rPr>
              <a:t>An MDP is defined by:</a:t>
            </a:r>
          </a:p>
          <a:p>
            <a:pPr lvl="1">
              <a:lnSpc>
                <a:spcPct val="80000"/>
              </a:lnSpc>
            </a:pPr>
            <a:r>
              <a:rPr lang="en-US" sz="2000" dirty="0">
                <a:ea typeface="ＭＳ Ｐゴシック" pitchFamily="34" charset="-128"/>
              </a:rPr>
              <a:t>A </a:t>
            </a:r>
            <a:r>
              <a:rPr lang="en-US" sz="2000" dirty="0">
                <a:solidFill>
                  <a:srgbClr val="CC0000"/>
                </a:solidFill>
                <a:ea typeface="ＭＳ Ｐゴシック" pitchFamily="34" charset="-128"/>
              </a:rPr>
              <a:t>set of states s </a:t>
            </a:r>
            <a:r>
              <a:rPr lang="en-US" sz="2000" dirty="0">
                <a:solidFill>
                  <a:srgbClr val="CC0000"/>
                </a:solidFill>
                <a:ea typeface="ＭＳ Ｐゴシック" pitchFamily="34" charset="-128"/>
                <a:sym typeface="Symbol" pitchFamily="18" charset="2"/>
              </a:rPr>
              <a:t> </a:t>
            </a:r>
            <a:r>
              <a:rPr lang="en-US" sz="2000" dirty="0">
                <a:solidFill>
                  <a:srgbClr val="CC0000"/>
                </a:solidFill>
                <a:ea typeface="ＭＳ Ｐゴシック" pitchFamily="34" charset="-128"/>
              </a:rPr>
              <a:t>S</a:t>
            </a:r>
          </a:p>
          <a:p>
            <a:pPr lvl="1">
              <a:lnSpc>
                <a:spcPct val="80000"/>
              </a:lnSpc>
            </a:pPr>
            <a:r>
              <a:rPr lang="en-US" sz="2000" dirty="0">
                <a:ea typeface="ＭＳ Ｐゴシック" pitchFamily="34" charset="-128"/>
              </a:rPr>
              <a:t>A </a:t>
            </a:r>
            <a:r>
              <a:rPr lang="en-US" sz="2000" dirty="0">
                <a:solidFill>
                  <a:srgbClr val="CC0000"/>
                </a:solidFill>
                <a:ea typeface="ＭＳ Ｐゴシック" pitchFamily="34" charset="-128"/>
              </a:rPr>
              <a:t>set of actions a </a:t>
            </a:r>
            <a:r>
              <a:rPr lang="en-US" sz="2000" dirty="0">
                <a:solidFill>
                  <a:srgbClr val="CC0000"/>
                </a:solidFill>
                <a:ea typeface="ＭＳ Ｐゴシック" pitchFamily="34" charset="-128"/>
                <a:sym typeface="Symbol" pitchFamily="18" charset="2"/>
              </a:rPr>
              <a:t> A</a:t>
            </a:r>
            <a:endParaRPr lang="en-US" sz="2000" dirty="0">
              <a:solidFill>
                <a:srgbClr val="CC0000"/>
              </a:solidFill>
              <a:ea typeface="ＭＳ Ｐゴシック" pitchFamily="34" charset="-128"/>
            </a:endParaRPr>
          </a:p>
          <a:p>
            <a:pPr lvl="1">
              <a:lnSpc>
                <a:spcPct val="80000"/>
              </a:lnSpc>
            </a:pPr>
            <a:r>
              <a:rPr lang="en-US" sz="2000" dirty="0">
                <a:ea typeface="ＭＳ Ｐゴシック" pitchFamily="34" charset="-128"/>
              </a:rPr>
              <a:t>A </a:t>
            </a:r>
            <a:r>
              <a:rPr lang="en-US" sz="2000" dirty="0">
                <a:solidFill>
                  <a:srgbClr val="CC0000"/>
                </a:solidFill>
                <a:ea typeface="ＭＳ Ｐゴシック" pitchFamily="34" charset="-128"/>
              </a:rPr>
              <a:t>transition function T(s, a, s</a:t>
            </a:r>
            <a:r>
              <a:rPr lang="en-US" altLang="ja-JP" sz="2000" dirty="0">
                <a:solidFill>
                  <a:srgbClr val="CC0000"/>
                </a:solidFill>
                <a:ea typeface="ＭＳ Ｐゴシック" pitchFamily="34" charset="-128"/>
              </a:rPr>
              <a:t>’)</a:t>
            </a:r>
            <a:endParaRPr lang="en-US" altLang="ja-JP" sz="2000" dirty="0">
              <a:ea typeface="ＭＳ Ｐゴシック" pitchFamily="34" charset="-128"/>
            </a:endParaRPr>
          </a:p>
          <a:p>
            <a:pPr lvl="2">
              <a:lnSpc>
                <a:spcPct val="80000"/>
              </a:lnSpc>
            </a:pPr>
            <a:r>
              <a:rPr lang="en-US" sz="1800" dirty="0">
                <a:ea typeface="ＭＳ Ｐゴシック" pitchFamily="34" charset="-128"/>
              </a:rPr>
              <a:t>Probability that a from s leads to s’, i.e., P(s</a:t>
            </a:r>
            <a:r>
              <a:rPr lang="en-US" altLang="ja-JP" sz="1800" dirty="0">
                <a:ea typeface="ＭＳ Ｐゴシック" pitchFamily="34" charset="-128"/>
              </a:rPr>
              <a:t>’| s, a)</a:t>
            </a:r>
          </a:p>
          <a:p>
            <a:pPr lvl="2">
              <a:lnSpc>
                <a:spcPct val="80000"/>
              </a:lnSpc>
            </a:pPr>
            <a:r>
              <a:rPr lang="en-US" sz="1800" dirty="0">
                <a:ea typeface="ＭＳ Ｐゴシック" pitchFamily="34" charset="-128"/>
              </a:rPr>
              <a:t>Also called the model or the dynamics</a:t>
            </a:r>
          </a:p>
          <a:p>
            <a:pPr lvl="1">
              <a:lnSpc>
                <a:spcPct val="80000"/>
              </a:lnSpc>
            </a:pPr>
            <a:r>
              <a:rPr lang="en-US" sz="2000" dirty="0">
                <a:ea typeface="ＭＳ Ｐゴシック" pitchFamily="34" charset="-128"/>
              </a:rPr>
              <a:t>A </a:t>
            </a:r>
            <a:r>
              <a:rPr lang="en-US" sz="2000" dirty="0">
                <a:solidFill>
                  <a:srgbClr val="CC0000"/>
                </a:solidFill>
                <a:ea typeface="ＭＳ Ｐゴシック" pitchFamily="34" charset="-128"/>
              </a:rPr>
              <a:t>reward function R(s, a, s</a:t>
            </a:r>
            <a:r>
              <a:rPr lang="en-US" altLang="ja-JP" sz="2000" dirty="0">
                <a:solidFill>
                  <a:srgbClr val="CC0000"/>
                </a:solidFill>
                <a:ea typeface="ＭＳ Ｐゴシック" pitchFamily="34" charset="-128"/>
              </a:rPr>
              <a:t>’) </a:t>
            </a:r>
          </a:p>
          <a:p>
            <a:pPr lvl="2">
              <a:lnSpc>
                <a:spcPct val="80000"/>
              </a:lnSpc>
            </a:pPr>
            <a:r>
              <a:rPr lang="en-US" sz="1800" dirty="0">
                <a:ea typeface="ＭＳ Ｐゴシック" pitchFamily="34" charset="-128"/>
              </a:rPr>
              <a:t>Sometimes just R(s) or R(s</a:t>
            </a:r>
            <a:r>
              <a:rPr lang="en-US" altLang="ja-JP" sz="1800" dirty="0">
                <a:ea typeface="ＭＳ Ｐゴシック" pitchFamily="34" charset="-128"/>
              </a:rPr>
              <a:t>’)</a:t>
            </a:r>
          </a:p>
          <a:p>
            <a:pPr lvl="1">
              <a:lnSpc>
                <a:spcPct val="80000"/>
              </a:lnSpc>
            </a:pPr>
            <a:r>
              <a:rPr lang="en-US" sz="2000" dirty="0">
                <a:ea typeface="ＭＳ Ｐゴシック" pitchFamily="34" charset="-128"/>
              </a:rPr>
              <a:t>A </a:t>
            </a:r>
            <a:r>
              <a:rPr lang="en-US" sz="2000" dirty="0">
                <a:solidFill>
                  <a:srgbClr val="CC0000"/>
                </a:solidFill>
                <a:ea typeface="ＭＳ Ｐゴシック" pitchFamily="34" charset="-128"/>
              </a:rPr>
              <a:t>start state</a:t>
            </a:r>
            <a:endParaRPr lang="en-US" sz="2000" dirty="0">
              <a:ea typeface="ＭＳ Ｐゴシック" pitchFamily="34" charset="-128"/>
            </a:endParaRPr>
          </a:p>
          <a:p>
            <a:pPr lvl="1">
              <a:lnSpc>
                <a:spcPct val="80000"/>
              </a:lnSpc>
            </a:pPr>
            <a:r>
              <a:rPr lang="en-US" sz="2000" dirty="0">
                <a:ea typeface="ＭＳ Ｐゴシック" pitchFamily="34" charset="-128"/>
              </a:rPr>
              <a:t>Maybe a </a:t>
            </a:r>
            <a:r>
              <a:rPr lang="en-US" sz="2000" dirty="0">
                <a:solidFill>
                  <a:srgbClr val="CC0000"/>
                </a:solidFill>
                <a:ea typeface="ＭＳ Ｐゴシック" pitchFamily="34" charset="-128"/>
              </a:rPr>
              <a:t>terminal state</a:t>
            </a:r>
          </a:p>
          <a:p>
            <a:pPr lvl="1">
              <a:lnSpc>
                <a:spcPct val="80000"/>
              </a:lnSpc>
            </a:pPr>
            <a:endParaRPr lang="en-US" sz="3200" dirty="0">
              <a:ea typeface="ＭＳ Ｐゴシック" pitchFamily="34" charset="-128"/>
            </a:endParaRPr>
          </a:p>
        </p:txBody>
      </p:sp>
      <p:pic>
        <p:nvPicPr>
          <p:cNvPr id="7"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
        <p:nvSpPr>
          <p:cNvPr id="20" name="Text Box 28"/>
          <p:cNvSpPr txBox="1">
            <a:spLocks noChangeArrowheads="1"/>
          </p:cNvSpPr>
          <p:nvPr/>
        </p:nvSpPr>
        <p:spPr bwMode="auto">
          <a:xfrm>
            <a:off x="7086600" y="6488112"/>
            <a:ext cx="51054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 </a:t>
            </a:r>
            <a:r>
              <a:rPr lang="en-US" dirty="0" err="1">
                <a:solidFill>
                  <a:srgbClr val="CC0000"/>
                </a:solidFill>
                <a:latin typeface="Calibri" pitchFamily="34" charset="0"/>
              </a:rPr>
              <a:t>gridworld</a:t>
            </a:r>
            <a:r>
              <a:rPr lang="en-US" dirty="0">
                <a:solidFill>
                  <a:srgbClr val="CC0000"/>
                </a:solidFill>
                <a:latin typeface="Calibri" pitchFamily="34" charset="0"/>
              </a:rPr>
              <a:t> manual intro (L8D1)]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a:t>
            </a:r>
            <a:r>
              <a:rPr lang="en-US" dirty="0" err="1"/>
              <a:t>Gridworld</a:t>
            </a:r>
            <a:r>
              <a:rPr lang="en-US" dirty="0"/>
              <a:t> Manual Intro</a:t>
            </a:r>
          </a:p>
        </p:txBody>
      </p:sp>
      <p:pic>
        <p:nvPicPr>
          <p:cNvPr id="4" name="Gridworld Manual Intr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34835796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ea typeface="ＭＳ Ｐゴシック" pitchFamily="34" charset="-128"/>
              </a:rPr>
              <a:t>What is Markov about MDPs?</a:t>
            </a:r>
          </a:p>
        </p:txBody>
      </p:sp>
      <p:sp>
        <p:nvSpPr>
          <p:cNvPr id="24578" name="Content Placeholder 2"/>
          <p:cNvSpPr>
            <a:spLocks noGrp="1"/>
          </p:cNvSpPr>
          <p:nvPr>
            <p:ph idx="1"/>
          </p:nvPr>
        </p:nvSpPr>
        <p:spPr>
          <a:xfrm>
            <a:off x="457200" y="1447800"/>
            <a:ext cx="8610600" cy="4525963"/>
          </a:xfrm>
        </p:spPr>
        <p:txBody>
          <a:bodyPr/>
          <a:lstStyle/>
          <a:p>
            <a:r>
              <a:rPr lang="en-US" altLang="ja-JP" sz="2400" dirty="0">
                <a:ea typeface="ＭＳ Ｐゴシック" pitchFamily="34" charset="-128"/>
              </a:rPr>
              <a:t>“Markov” generally means that given the present state, the future and the past are independent</a:t>
            </a:r>
          </a:p>
          <a:p>
            <a:pPr lvl="2"/>
            <a:endParaRPr lang="en-US" sz="1600" dirty="0">
              <a:ea typeface="ＭＳ Ｐゴシック" pitchFamily="34" charset="-128"/>
            </a:endParaRPr>
          </a:p>
          <a:p>
            <a:r>
              <a:rPr lang="en-US" sz="2400" dirty="0">
                <a:ea typeface="ＭＳ Ｐゴシック" pitchFamily="34" charset="-128"/>
              </a:rPr>
              <a:t>For Markov decision processes, </a:t>
            </a:r>
            <a:r>
              <a:rPr lang="en-US" altLang="ja-JP" sz="2400" dirty="0">
                <a:ea typeface="ＭＳ Ｐゴシック" pitchFamily="34" charset="-128"/>
              </a:rPr>
              <a:t>“Markov” means action outcomes depend only on the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r>
              <a:rPr lang="en-US" altLang="ja-JP" sz="2400" dirty="0">
                <a:ea typeface="ＭＳ Ｐゴシック" pitchFamily="34" charset="-128"/>
              </a:rPr>
              <a:t>This is just like search, where the successor function could only depend on the current state (not the history)</a:t>
            </a:r>
          </a:p>
          <a:p>
            <a:pPr>
              <a:buFont typeface="Wingdings" pitchFamily="2" charset="2"/>
              <a:buNone/>
            </a:pPr>
            <a:endParaRPr lang="en-US" sz="24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srcRect/>
          <a:stretch>
            <a:fillRect/>
          </a:stretch>
        </p:blipFill>
        <p:spPr bwMode="auto">
          <a:xfrm>
            <a:off x="2106613" y="4191000"/>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srcRect/>
          <a:stretch>
            <a:fillRect/>
          </a:stretch>
        </p:blipFill>
        <p:spPr bwMode="auto">
          <a:xfrm>
            <a:off x="1344613" y="3581400"/>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srcRect/>
          <a:stretch>
            <a:fillRect/>
          </a:stretch>
        </p:blipFill>
        <p:spPr bwMode="auto">
          <a:xfrm>
            <a:off x="1344613" y="4648200"/>
            <a:ext cx="3497262" cy="304800"/>
          </a:xfrm>
          <a:prstGeom prst="rect">
            <a:avLst/>
          </a:prstGeom>
          <a:noFill/>
          <a:ln w="9525">
            <a:noFill/>
            <a:miter lim="800000"/>
            <a:headEnd/>
            <a:tailEnd/>
          </a:ln>
        </p:spPr>
      </p:pic>
      <p:sp>
        <p:nvSpPr>
          <p:cNvPr id="8" name="TextBox 7"/>
          <p:cNvSpPr txBox="1"/>
          <p:nvPr/>
        </p:nvSpPr>
        <p:spPr>
          <a:xfrm>
            <a:off x="9448800" y="4334470"/>
            <a:ext cx="2057400" cy="923330"/>
          </a:xfrm>
          <a:prstGeom prst="rect">
            <a:avLst/>
          </a:prstGeom>
          <a:noFill/>
        </p:spPr>
        <p:txBody>
          <a:bodyPr wrap="square" rtlCol="0">
            <a:spAutoFit/>
          </a:bodyPr>
          <a:lstStyle/>
          <a:p>
            <a:pPr algn="ctr"/>
            <a:r>
              <a:rPr lang="en-US" dirty="0" err="1">
                <a:latin typeface="Calibri" pitchFamily="34" charset="0"/>
              </a:rPr>
              <a:t>Andrey</a:t>
            </a:r>
            <a:r>
              <a:rPr lang="en-US" dirty="0">
                <a:latin typeface="Calibri" pitchFamily="34" charset="0"/>
              </a:rPr>
              <a:t> Markov (1856-1922)</a:t>
            </a:r>
          </a:p>
          <a:p>
            <a:pPr algn="ctr"/>
            <a:endParaRPr lang="en-US" dirty="0">
              <a:latin typeface="Calibri"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ea typeface="ＭＳ Ｐゴシック" pitchFamily="34" charset="-128"/>
              </a:rPr>
              <a:t>Policies</a:t>
            </a:r>
          </a:p>
        </p:txBody>
      </p:sp>
      <p:sp>
        <p:nvSpPr>
          <p:cNvPr id="26626" name="Rectangle 3"/>
          <p:cNvSpPr>
            <a:spLocks noGrp="1" noChangeArrowheads="1"/>
          </p:cNvSpPr>
          <p:nvPr>
            <p:ph idx="1"/>
          </p:nvPr>
        </p:nvSpPr>
        <p:spPr>
          <a:xfrm>
            <a:off x="304800" y="1447800"/>
            <a:ext cx="6400800" cy="4525963"/>
          </a:xfrm>
        </p:spPr>
        <p:txBody>
          <a:bodyPr/>
          <a:lstStyle/>
          <a:p>
            <a:r>
              <a:rPr lang="en-US" sz="2400" dirty="0">
                <a:ea typeface="ＭＳ Ｐゴシック" pitchFamily="34" charset="-128"/>
              </a:rPr>
              <a:t>In deterministic single-agent search problems, we wanted an optimal </a:t>
            </a:r>
            <a:r>
              <a:rPr lang="en-US" sz="2400" dirty="0">
                <a:solidFill>
                  <a:srgbClr val="CC0000"/>
                </a:solidFill>
                <a:ea typeface="ＭＳ Ｐゴシック" pitchFamily="34" charset="-128"/>
              </a:rPr>
              <a:t>plan</a:t>
            </a:r>
            <a:r>
              <a:rPr lang="en-US" sz="2400" dirty="0">
                <a:ea typeface="ＭＳ Ｐゴシック" pitchFamily="34" charset="-128"/>
              </a:rPr>
              <a:t>, or sequence of actions, from start to a goal</a:t>
            </a:r>
          </a:p>
          <a:p>
            <a:endParaRPr lang="en-US" sz="2400" dirty="0">
              <a:ea typeface="ＭＳ Ｐゴシック" pitchFamily="34" charset="-128"/>
            </a:endParaRPr>
          </a:p>
          <a:p>
            <a:r>
              <a:rPr lang="en-US" sz="2400" dirty="0">
                <a:ea typeface="ＭＳ Ｐゴシック" pitchFamily="34" charset="-128"/>
              </a:rPr>
              <a:t>For MDPs, we want an optimal </a:t>
            </a:r>
          </a:p>
          <a:p>
            <a:pPr marL="0" indent="0">
              <a:buNone/>
            </a:pPr>
            <a:r>
              <a:rPr lang="en-US" sz="2400" dirty="0">
                <a:solidFill>
                  <a:srgbClr val="CC0000"/>
                </a:solidFill>
                <a:ea typeface="ＭＳ Ｐゴシック" pitchFamily="34" charset="-128"/>
              </a:rPr>
              <a:t>	policy </a:t>
            </a:r>
            <a:r>
              <a:rPr lang="en-US" sz="2400" dirty="0">
                <a:solidFill>
                  <a:srgbClr val="CC0000"/>
                </a:solidFill>
                <a:ea typeface="ＭＳ Ｐゴシック" pitchFamily="34" charset="-128"/>
                <a:sym typeface="Symbol" pitchFamily="18" charset="2"/>
              </a:rPr>
              <a:t>*: S → A</a:t>
            </a:r>
          </a:p>
          <a:p>
            <a:pPr lvl="1"/>
            <a:r>
              <a:rPr lang="en-US" sz="2000" dirty="0">
                <a:ea typeface="ＭＳ Ｐゴシック" pitchFamily="34" charset="-128"/>
                <a:sym typeface="Symbol" pitchFamily="18" charset="2"/>
              </a:rPr>
              <a:t>A policy  gives an action for each state</a:t>
            </a:r>
          </a:p>
          <a:p>
            <a:pPr lvl="1"/>
            <a:r>
              <a:rPr lang="en-US" sz="2000" dirty="0">
                <a:ea typeface="ＭＳ Ｐゴシック" pitchFamily="34" charset="-128"/>
                <a:sym typeface="Symbol" pitchFamily="18" charset="2"/>
              </a:rPr>
              <a:t>An optimal policy is one that maximizes        expected utility if followed</a:t>
            </a:r>
          </a:p>
          <a:p>
            <a:pPr lvl="1"/>
            <a:r>
              <a:rPr lang="en-US" sz="2000" dirty="0">
                <a:ea typeface="ＭＳ Ｐゴシック" pitchFamily="34" charset="-128"/>
                <a:sym typeface="Symbol" pitchFamily="18" charset="2"/>
              </a:rPr>
              <a:t>An explicit policy defines a reflex agent</a:t>
            </a:r>
          </a:p>
          <a:p>
            <a:endParaRPr lang="en-US" sz="2400" dirty="0">
              <a:ea typeface="ＭＳ Ｐゴシック" pitchFamily="34" charset="-128"/>
              <a:sym typeface="Symbol" pitchFamily="18" charset="2"/>
            </a:endParaRPr>
          </a:p>
          <a:p>
            <a:pPr lvl="1"/>
            <a:endParaRPr lang="en-US" sz="2000" dirty="0">
              <a:ea typeface="ＭＳ Ｐゴシック" pitchFamily="34" charset="-128"/>
              <a:sym typeface="Symbol" pitchFamily="18" charset="2"/>
            </a:endParaRP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410200" cy="830997"/>
          </a:xfrm>
          <a:prstGeom prst="rect">
            <a:avLst/>
          </a:prstGeom>
          <a:noFill/>
          <a:ln w="9525">
            <a:noFill/>
            <a:miter lim="800000"/>
            <a:headEnd/>
            <a:tailEnd/>
          </a:ln>
        </p:spPr>
        <p:txBody>
          <a:bodyPr wrap="square">
            <a:spAutoFit/>
          </a:bodyPr>
          <a:lstStyle/>
          <a:p>
            <a:pPr algn="ctr">
              <a:spcBef>
                <a:spcPct val="50000"/>
              </a:spcBef>
            </a:pPr>
            <a:r>
              <a:rPr lang="en-US" sz="2400" dirty="0">
                <a:latin typeface="Palatino" pitchFamily="2" charset="77"/>
                <a:ea typeface="Palatino" pitchFamily="2" charset="77"/>
              </a:rPr>
              <a:t>Optimal policy when R(s, a, s</a:t>
            </a:r>
            <a:r>
              <a:rPr lang="en-US" altLang="ja-JP" sz="2400" dirty="0">
                <a:latin typeface="Palatino" pitchFamily="2" charset="77"/>
                <a:ea typeface="Palatino" pitchFamily="2" charset="77"/>
              </a:rPr>
              <a:t>’) = -0.03 for all non-terminals s</a:t>
            </a:r>
            <a:endParaRPr lang="en-US" sz="2400" dirty="0">
              <a:latin typeface="Palatino" pitchFamily="2" charset="77"/>
              <a:ea typeface="Palatino" pitchFamily="2" charset="77"/>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6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r>
              <a:rPr lang="en-US" dirty="0">
                <a:ea typeface="ＭＳ Ｐゴシック" pitchFamily="34" charset="-128"/>
                <a:sym typeface="Symbol" pitchFamily="18" charset="2"/>
              </a:rPr>
              <a:t>Optimal Policies</a:t>
            </a:r>
          </a:p>
        </p:txBody>
      </p:sp>
      <p:pic>
        <p:nvPicPr>
          <p:cNvPr id="1723396" name="Picture 4"/>
          <p:cNvPicPr>
            <a:picLocks noChangeAspect="1" noChangeArrowheads="1"/>
          </p:cNvPicPr>
          <p:nvPr/>
        </p:nvPicPr>
        <p:blipFill>
          <a:blip r:embed="rId3" cstate="print"/>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8024813" y="6313487"/>
            <a:ext cx="1295400" cy="366712"/>
          </a:xfrm>
          <a:prstGeom prst="rect">
            <a:avLst/>
          </a:prstGeom>
          <a:noFill/>
          <a:ln w="9525">
            <a:noFill/>
            <a:miter lim="800000"/>
            <a:headEnd/>
            <a:tailEnd/>
          </a:ln>
        </p:spPr>
        <p:txBody>
          <a:bodyPr>
            <a:spAutoFit/>
          </a:bodyPr>
          <a:lstStyle/>
          <a:p>
            <a:pPr>
              <a:spcBef>
                <a:spcPct val="50000"/>
              </a:spcBef>
            </a:pPr>
            <a:r>
              <a:rPr lang="en-US" dirty="0">
                <a:latin typeface="Calibri"/>
                <a:cs typeface="Calibri"/>
              </a:rPr>
              <a:t>R(s) = -2.0</a:t>
            </a:r>
          </a:p>
        </p:txBody>
      </p:sp>
      <p:sp>
        <p:nvSpPr>
          <p:cNvPr id="1723401" name="Text Box 9"/>
          <p:cNvSpPr txBox="1">
            <a:spLocks noChangeArrowheads="1"/>
          </p:cNvSpPr>
          <p:nvPr/>
        </p:nvSpPr>
        <p:spPr bwMode="auto">
          <a:xfrm>
            <a:off x="3048000" y="6299199"/>
            <a:ext cx="1347788"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R(s) = -0.4</a:t>
            </a:r>
          </a:p>
        </p:txBody>
      </p:sp>
      <p:sp>
        <p:nvSpPr>
          <p:cNvPr id="1723402" name="Text Box 10"/>
          <p:cNvSpPr txBox="1">
            <a:spLocks noChangeArrowheads="1"/>
          </p:cNvSpPr>
          <p:nvPr/>
        </p:nvSpPr>
        <p:spPr bwMode="auto">
          <a:xfrm>
            <a:off x="7977188" y="3494087"/>
            <a:ext cx="16764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-0.03</a:t>
            </a:r>
          </a:p>
        </p:txBody>
      </p:sp>
      <p:sp>
        <p:nvSpPr>
          <p:cNvPr id="28682" name="Text Box 11"/>
          <p:cNvSpPr txBox="1">
            <a:spLocks noChangeArrowheads="1"/>
          </p:cNvSpPr>
          <p:nvPr/>
        </p:nvSpPr>
        <p:spPr bwMode="auto">
          <a:xfrm>
            <a:off x="2947988" y="3494087"/>
            <a:ext cx="14478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R(s) = -0.01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53401"/>
            <a:ext cx="9418638" cy="5047399"/>
          </a:xfrm>
          <a:prstGeom prst="rect">
            <a:avLst/>
          </a:prstGeom>
          <a:noFill/>
        </p:spPr>
      </p:pic>
    </p:spTree>
    <p:extLst>
      <p:ext uri="{BB962C8B-B14F-4D97-AF65-F5344CB8AC3E}">
        <p14:creationId xmlns:p14="http://schemas.microsoft.com/office/powerpoint/2010/main" val="190048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Racing</a:t>
            </a:r>
          </a:p>
        </p:txBody>
      </p:sp>
      <p:sp>
        <p:nvSpPr>
          <p:cNvPr id="3" name="Content Placeholder 2"/>
          <p:cNvSpPr>
            <a:spLocks noGrp="1"/>
          </p:cNvSpPr>
          <p:nvPr>
            <p:ph idx="1"/>
          </p:nvPr>
        </p:nvSpPr>
        <p:spPr>
          <a:xfrm>
            <a:off x="228600" y="1295400"/>
            <a:ext cx="11379200" cy="4729164"/>
          </a:xfrm>
        </p:spPr>
        <p:txBody>
          <a:bodyPr/>
          <a:lstStyle/>
          <a:p>
            <a:pPr>
              <a:buClrTx/>
            </a:pPr>
            <a:r>
              <a:rPr lang="en-US" sz="2000" dirty="0">
                <a:solidFill>
                  <a:schemeClr val="tx1"/>
                </a:solidFill>
                <a:latin typeface="Calibri"/>
                <a:cs typeface="Calibri"/>
              </a:rPr>
              <a:t>A robot car wants to travel far, quickly</a:t>
            </a:r>
          </a:p>
          <a:p>
            <a:pPr>
              <a:buClrTx/>
            </a:pPr>
            <a:r>
              <a:rPr lang="en-US" sz="2000" dirty="0">
                <a:solidFill>
                  <a:schemeClr val="tx1"/>
                </a:solidFill>
                <a:latin typeface="Calibri"/>
                <a:cs typeface="Calibri"/>
              </a:rPr>
              <a:t>Three states: </a:t>
            </a:r>
            <a:r>
              <a:rPr lang="en-US" sz="2000" dirty="0">
                <a:solidFill>
                  <a:srgbClr val="00B0F0"/>
                </a:solidFill>
                <a:latin typeface="Calibri"/>
                <a:cs typeface="Calibri"/>
              </a:rPr>
              <a:t>Cool</a:t>
            </a:r>
            <a:r>
              <a:rPr lang="en-US" sz="2000" dirty="0">
                <a:solidFill>
                  <a:schemeClr val="tx1"/>
                </a:solidFill>
                <a:latin typeface="Calibri"/>
                <a:cs typeface="Calibri"/>
              </a:rPr>
              <a:t>, </a:t>
            </a:r>
            <a:r>
              <a:rPr lang="en-US" sz="2000" dirty="0">
                <a:solidFill>
                  <a:srgbClr val="7F2727"/>
                </a:solidFill>
                <a:latin typeface="Calibri"/>
                <a:cs typeface="Calibri"/>
              </a:rPr>
              <a:t>Warm</a:t>
            </a:r>
            <a:r>
              <a:rPr lang="en-US" sz="2000" dirty="0">
                <a:solidFill>
                  <a:schemeClr val="tx1"/>
                </a:solidFill>
                <a:latin typeface="Calibri"/>
                <a:cs typeface="Calibri"/>
              </a:rPr>
              <a:t>, Overheated</a:t>
            </a:r>
          </a:p>
          <a:p>
            <a:pPr>
              <a:buClrTx/>
            </a:pPr>
            <a:r>
              <a:rPr lang="en-US" sz="2000" dirty="0">
                <a:solidFill>
                  <a:schemeClr val="tx1"/>
                </a:solidFill>
                <a:latin typeface="Calibri"/>
                <a:cs typeface="Calibri"/>
              </a:rPr>
              <a:t>Two actions: </a:t>
            </a:r>
            <a:r>
              <a:rPr lang="en-US" sz="2000" i="1" dirty="0">
                <a:latin typeface="Calibri"/>
                <a:cs typeface="Calibri"/>
              </a:rPr>
              <a:t>Slow</a:t>
            </a:r>
            <a:r>
              <a:rPr lang="en-US" sz="2000" dirty="0">
                <a:solidFill>
                  <a:schemeClr val="tx1"/>
                </a:solidFill>
                <a:latin typeface="Calibri"/>
                <a:cs typeface="Calibri"/>
              </a:rPr>
              <a:t>, </a:t>
            </a:r>
            <a:r>
              <a:rPr lang="en-US" sz="2000" i="1" dirty="0">
                <a:solidFill>
                  <a:srgbClr val="C00000"/>
                </a:solidFill>
                <a:latin typeface="Calibri"/>
                <a:cs typeface="Calibri"/>
              </a:rPr>
              <a:t>Fast</a:t>
            </a:r>
            <a:endParaRPr lang="en-US" sz="2000" i="1" dirty="0">
              <a:solidFill>
                <a:srgbClr val="0000FF"/>
              </a:solidFill>
              <a:latin typeface="Calibri"/>
              <a:cs typeface="Calibri"/>
            </a:endParaRPr>
          </a:p>
          <a:p>
            <a:pPr>
              <a:buClrTx/>
            </a:pPr>
            <a:r>
              <a:rPr lang="en-US" sz="2000" dirty="0">
                <a:solidFill>
                  <a:schemeClr val="tx1"/>
                </a:solidFill>
                <a:latin typeface="Calibri"/>
                <a:cs typeface="Calibri"/>
              </a:rPr>
              <a:t>Going faster gets double reward</a:t>
            </a:r>
          </a:p>
          <a:p>
            <a:endParaRPr lang="en-US" sz="2000"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162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Tree>
    <p:extLst>
      <p:ext uri="{BB962C8B-B14F-4D97-AF65-F5344CB8AC3E}">
        <p14:creationId xmlns:p14="http://schemas.microsoft.com/office/powerpoint/2010/main" val="58503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85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Palatino" pitchFamily="2" charset="77"/>
                <a:ea typeface="Palatino" pitchFamily="2" charset="77"/>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Palatino" pitchFamily="2" charset="77"/>
                <a:ea typeface="Palatino" pitchFamily="2" charset="77"/>
                <a:cs typeface="Calibri"/>
              </a:rPr>
              <a:t>Each MDP state projects an </a:t>
            </a:r>
            <a:r>
              <a:rPr lang="en-US" sz="2400" dirty="0" err="1">
                <a:latin typeface="Palatino" pitchFamily="2" charset="77"/>
                <a:ea typeface="Palatino" pitchFamily="2" charset="77"/>
                <a:cs typeface="Calibri"/>
              </a:rPr>
              <a:t>expectimax</a:t>
            </a:r>
            <a:r>
              <a:rPr lang="en-US" sz="2400" dirty="0">
                <a:latin typeface="Palatino" pitchFamily="2" charset="77"/>
                <a:ea typeface="Palatino" pitchFamily="2" charset="77"/>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Palatino" pitchFamily="2" charset="77"/>
              <a:ea typeface="Palatino" pitchFamily="2" charset="77"/>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Palatino" pitchFamily="2" charset="77"/>
              <a:ea typeface="Palatino" pitchFamily="2" charset="77"/>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Palatino" pitchFamily="2" charset="77"/>
              <a:ea typeface="Palatino" pitchFamily="2" charset="77"/>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dirty="0">
                <a:latin typeface="Palatino" pitchFamily="2" charset="77"/>
                <a:ea typeface="Palatino" pitchFamily="2" charset="77"/>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Palatino" pitchFamily="2" charset="77"/>
                <a:ea typeface="Palatino" pitchFamily="2" charset="77"/>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Palatino" pitchFamily="2" charset="77"/>
                <a:ea typeface="Palatino" pitchFamily="2" charset="77"/>
                <a:cs typeface="Calibri"/>
              </a:rPr>
              <a:t>s</a:t>
            </a:r>
            <a:r>
              <a:rPr lang="ja-JP" altLang="en-US">
                <a:solidFill>
                  <a:schemeClr val="accent2"/>
                </a:solidFill>
                <a:latin typeface="Palatino" pitchFamily="2" charset="77"/>
                <a:cs typeface="Calibri"/>
              </a:rPr>
              <a:t>’</a:t>
            </a:r>
            <a:endParaRPr lang="en-US" dirty="0">
              <a:solidFill>
                <a:schemeClr val="accent2"/>
              </a:solidFill>
              <a:latin typeface="Palatino" pitchFamily="2" charset="77"/>
              <a:ea typeface="Palatino" pitchFamily="2" charset="77"/>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Palatino" pitchFamily="2" charset="77"/>
                <a:ea typeface="Palatino" pitchFamily="2" charset="77"/>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Palatino" pitchFamily="2" charset="77"/>
              <a:ea typeface="Palatino" pitchFamily="2" charset="77"/>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Palatino" pitchFamily="2" charset="77"/>
                <a:ea typeface="Palatino" pitchFamily="2" charset="77"/>
                <a:cs typeface="Calibri"/>
              </a:rPr>
              <a:t>(</a:t>
            </a:r>
            <a:r>
              <a:rPr lang="en-US" dirty="0" err="1">
                <a:solidFill>
                  <a:srgbClr val="C00000"/>
                </a:solidFill>
                <a:latin typeface="Palatino" pitchFamily="2" charset="77"/>
                <a:ea typeface="Palatino" pitchFamily="2" charset="77"/>
                <a:cs typeface="Calibri"/>
              </a:rPr>
              <a:t>s,a,s</a:t>
            </a:r>
            <a:r>
              <a:rPr lang="en-US" dirty="0">
                <a:solidFill>
                  <a:srgbClr val="C00000"/>
                </a:solidFill>
                <a:latin typeface="Palatino" pitchFamily="2" charset="77"/>
                <a:ea typeface="Palatino" pitchFamily="2" charset="77"/>
                <a:cs typeface="Calibri"/>
              </a:rPr>
              <a:t>’</a:t>
            </a:r>
            <a:r>
              <a:rPr lang="en-US" altLang="ja-JP" dirty="0">
                <a:solidFill>
                  <a:srgbClr val="C00000"/>
                </a:solidFill>
                <a:latin typeface="Palatino" pitchFamily="2" charset="77"/>
                <a:ea typeface="Palatino" pitchFamily="2" charset="77"/>
                <a:cs typeface="Calibri"/>
              </a:rPr>
              <a:t>) called a </a:t>
            </a:r>
            <a:r>
              <a:rPr lang="en-US" altLang="ja-JP" i="1" dirty="0">
                <a:solidFill>
                  <a:srgbClr val="C00000"/>
                </a:solidFill>
                <a:latin typeface="Palatino" pitchFamily="2" charset="77"/>
                <a:ea typeface="Palatino" pitchFamily="2" charset="77"/>
                <a:cs typeface="Calibri"/>
              </a:rPr>
              <a:t>transition</a:t>
            </a:r>
          </a:p>
          <a:p>
            <a:pPr>
              <a:spcBef>
                <a:spcPct val="50000"/>
              </a:spcBef>
            </a:pPr>
            <a:r>
              <a:rPr lang="en-US" dirty="0">
                <a:solidFill>
                  <a:srgbClr val="C00000"/>
                </a:solidFill>
                <a:latin typeface="Palatino" pitchFamily="2" charset="77"/>
                <a:ea typeface="Palatino" pitchFamily="2" charset="77"/>
                <a:cs typeface="Calibri"/>
              </a:rPr>
              <a:t>T(</a:t>
            </a:r>
            <a:r>
              <a:rPr lang="en-US" dirty="0" err="1">
                <a:solidFill>
                  <a:srgbClr val="C00000"/>
                </a:solidFill>
                <a:latin typeface="Palatino" pitchFamily="2" charset="77"/>
                <a:ea typeface="Palatino" pitchFamily="2" charset="77"/>
                <a:cs typeface="Calibri"/>
              </a:rPr>
              <a:t>s,a,s</a:t>
            </a:r>
            <a:r>
              <a:rPr lang="en-US" dirty="0">
                <a:solidFill>
                  <a:srgbClr val="C00000"/>
                </a:solidFill>
                <a:latin typeface="Palatino" pitchFamily="2" charset="77"/>
                <a:ea typeface="Palatino" pitchFamily="2" charset="77"/>
                <a:cs typeface="Calibri"/>
              </a:rPr>
              <a:t>’</a:t>
            </a:r>
            <a:r>
              <a:rPr lang="en-US" altLang="ja-JP" dirty="0">
                <a:solidFill>
                  <a:srgbClr val="C00000"/>
                </a:solidFill>
                <a:latin typeface="Palatino" pitchFamily="2" charset="77"/>
                <a:ea typeface="Palatino" pitchFamily="2" charset="77"/>
                <a:cs typeface="Calibri"/>
              </a:rPr>
              <a:t>) = P(s’|</a:t>
            </a:r>
            <a:r>
              <a:rPr lang="en-US" altLang="ja-JP" dirty="0" err="1">
                <a:solidFill>
                  <a:srgbClr val="C00000"/>
                </a:solidFill>
                <a:latin typeface="Palatino" pitchFamily="2" charset="77"/>
                <a:ea typeface="Palatino" pitchFamily="2" charset="77"/>
                <a:cs typeface="Calibri"/>
              </a:rPr>
              <a:t>s,a</a:t>
            </a:r>
            <a:r>
              <a:rPr lang="en-US" altLang="ja-JP" dirty="0">
                <a:solidFill>
                  <a:srgbClr val="C00000"/>
                </a:solidFill>
                <a:latin typeface="Palatino" pitchFamily="2" charset="77"/>
                <a:ea typeface="Palatino" pitchFamily="2" charset="77"/>
                <a:cs typeface="Calibri"/>
              </a:rPr>
              <a:t>)</a:t>
            </a:r>
          </a:p>
          <a:p>
            <a:pPr>
              <a:spcBef>
                <a:spcPct val="50000"/>
              </a:spcBef>
            </a:pPr>
            <a:r>
              <a:rPr lang="en-US" dirty="0">
                <a:solidFill>
                  <a:srgbClr val="C00000"/>
                </a:solidFill>
                <a:latin typeface="Palatino" pitchFamily="2" charset="77"/>
                <a:ea typeface="Palatino" pitchFamily="2" charset="77"/>
                <a:cs typeface="Calibri"/>
              </a:rPr>
              <a:t>R(</a:t>
            </a:r>
            <a:r>
              <a:rPr lang="en-US" dirty="0" err="1">
                <a:solidFill>
                  <a:srgbClr val="C00000"/>
                </a:solidFill>
                <a:latin typeface="Palatino" pitchFamily="2" charset="77"/>
                <a:ea typeface="Palatino" pitchFamily="2" charset="77"/>
                <a:cs typeface="Calibri"/>
              </a:rPr>
              <a:t>s,a,s</a:t>
            </a:r>
            <a:r>
              <a:rPr lang="en-US" dirty="0">
                <a:solidFill>
                  <a:srgbClr val="C00000"/>
                </a:solidFill>
                <a:latin typeface="Palatino" pitchFamily="2" charset="77"/>
                <a:ea typeface="Palatino" pitchFamily="2" charset="77"/>
                <a:cs typeface="Calibri"/>
              </a:rPr>
              <a:t>’</a:t>
            </a:r>
            <a:r>
              <a:rPr lang="en-US" altLang="ja-JP" dirty="0">
                <a:solidFill>
                  <a:srgbClr val="C00000"/>
                </a:solidFill>
                <a:latin typeface="Palatino" pitchFamily="2" charset="77"/>
                <a:ea typeface="Palatino" pitchFamily="2" charset="77"/>
                <a:cs typeface="Calibri"/>
              </a:rPr>
              <a:t>)</a:t>
            </a:r>
            <a:endParaRPr lang="en-US" dirty="0">
              <a:solidFill>
                <a:srgbClr val="C00000"/>
              </a:solidFill>
              <a:latin typeface="Palatino" pitchFamily="2" charset="77"/>
              <a:ea typeface="Palatino" pitchFamily="2" charset="77"/>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Palatino" pitchFamily="2" charset="77"/>
                <a:ea typeface="Palatino" pitchFamily="2" charset="77"/>
                <a:cs typeface="Calibri"/>
              </a:rPr>
              <a:t>s,a,s</a:t>
            </a:r>
            <a:r>
              <a:rPr lang="ja-JP" altLang="en-US">
                <a:latin typeface="Palatino" pitchFamily="2" charset="77"/>
                <a:cs typeface="Calibri"/>
              </a:rPr>
              <a:t>’</a:t>
            </a:r>
            <a:endParaRPr lang="en-US">
              <a:latin typeface="Palatino" pitchFamily="2" charset="77"/>
              <a:ea typeface="Palatino" pitchFamily="2" charset="77"/>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Palatino" pitchFamily="2" charset="77"/>
              <a:ea typeface="Palatino" pitchFamily="2" charset="77"/>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Palatino" pitchFamily="2" charset="77"/>
                <a:ea typeface="Palatino" pitchFamily="2" charset="77"/>
                <a:cs typeface="Calibri"/>
              </a:rPr>
              <a:t>s is a </a:t>
            </a:r>
            <a:r>
              <a:rPr lang="en-US" i="1" dirty="0">
                <a:solidFill>
                  <a:srgbClr val="0000FF"/>
                </a:solidFill>
                <a:latin typeface="Palatino" pitchFamily="2" charset="77"/>
                <a:ea typeface="Palatino" pitchFamily="2" charset="77"/>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Palatino" pitchFamily="2" charset="77"/>
              <a:ea typeface="Palatino" pitchFamily="2" charset="77"/>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Palatino" pitchFamily="2" charset="77"/>
                <a:ea typeface="Palatino" pitchFamily="2" charset="77"/>
                <a:cs typeface="Calibri"/>
              </a:rPr>
              <a:t>(s, a) is a </a:t>
            </a:r>
            <a:r>
              <a:rPr lang="en-US" i="1" dirty="0">
                <a:solidFill>
                  <a:srgbClr val="008000"/>
                </a:solidFill>
                <a:latin typeface="Palatino" pitchFamily="2" charset="77"/>
                <a:ea typeface="Palatino" pitchFamily="2" charset="77"/>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52530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E3F4031-8896-ED42-A614-C5F84F497864}"/>
              </a:ext>
            </a:extLst>
          </p:cNvPr>
          <p:cNvCxnSpPr>
            <a:cxnSpLocks/>
          </p:cNvCxnSpPr>
          <p:nvPr/>
        </p:nvCxnSpPr>
        <p:spPr bwMode="auto">
          <a:xfrm>
            <a:off x="914400" y="1031237"/>
            <a:ext cx="0" cy="5283200"/>
          </a:xfrm>
          <a:prstGeom prst="line">
            <a:avLst/>
          </a:prstGeom>
          <a:noFill/>
          <a:ln w="12700" cap="flat" cmpd="sng" algn="ctr">
            <a:solidFill>
              <a:schemeClr val="tx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90D5C96B-3B32-E640-8882-5661B2111BE3}"/>
              </a:ext>
            </a:extLst>
          </p:cNvPr>
          <p:cNvSpPr txBox="1"/>
          <p:nvPr/>
        </p:nvSpPr>
        <p:spPr>
          <a:xfrm>
            <a:off x="203201" y="1132838"/>
            <a:ext cx="601447" cy="338554"/>
          </a:xfrm>
          <a:prstGeom prst="rect">
            <a:avLst/>
          </a:prstGeom>
          <a:noFill/>
        </p:spPr>
        <p:txBody>
          <a:bodyPr wrap="none" rtlCol="0">
            <a:spAutoFit/>
          </a:bodyPr>
          <a:lstStyle/>
          <a:p>
            <a:r>
              <a:rPr lang="en-US" sz="1600" b="1">
                <a:latin typeface="Palatino" pitchFamily="2" charset="77"/>
                <a:ea typeface="Palatino" pitchFamily="2" charset="77"/>
                <a:cs typeface="Calibri"/>
              </a:rPr>
              <a:t>2013</a:t>
            </a:r>
          </a:p>
        </p:txBody>
      </p:sp>
      <p:sp>
        <p:nvSpPr>
          <p:cNvPr id="16" name="TextBox 15">
            <a:extLst>
              <a:ext uri="{FF2B5EF4-FFF2-40B4-BE49-F238E27FC236}">
                <a16:creationId xmlns:a16="http://schemas.microsoft.com/office/drawing/2014/main" id="{B6A26185-8C3B-314C-9EAC-B8B6FC15C0A1}"/>
              </a:ext>
            </a:extLst>
          </p:cNvPr>
          <p:cNvSpPr txBox="1"/>
          <p:nvPr/>
        </p:nvSpPr>
        <p:spPr>
          <a:xfrm>
            <a:off x="1051577" y="1092201"/>
            <a:ext cx="1420582" cy="584775"/>
          </a:xfrm>
          <a:prstGeom prst="rect">
            <a:avLst/>
          </a:prstGeom>
          <a:noFill/>
        </p:spPr>
        <p:txBody>
          <a:bodyPr wrap="none" rtlCol="0">
            <a:spAutoFit/>
          </a:bodyPr>
          <a:lstStyle/>
          <a:p>
            <a:r>
              <a:rPr lang="en-US" sz="1600" b="1">
                <a:latin typeface="Palatino" pitchFamily="2" charset="77"/>
                <a:ea typeface="Palatino" pitchFamily="2" charset="77"/>
                <a:cs typeface="Calibri"/>
              </a:rPr>
              <a:t>Atari (DQN) </a:t>
            </a:r>
            <a:br>
              <a:rPr lang="en-US" sz="1600" b="1">
                <a:latin typeface="Palatino" pitchFamily="2" charset="77"/>
                <a:ea typeface="Palatino" pitchFamily="2" charset="77"/>
                <a:cs typeface="Calibri"/>
              </a:rPr>
            </a:br>
            <a:r>
              <a:rPr lang="en-US" sz="1600" b="1">
                <a:latin typeface="Palatino" pitchFamily="2" charset="77"/>
                <a:ea typeface="Palatino" pitchFamily="2" charset="77"/>
                <a:cs typeface="Calibri"/>
              </a:rPr>
              <a:t>[</a:t>
            </a:r>
            <a:r>
              <a:rPr lang="en-US" sz="1600" b="1" err="1">
                <a:latin typeface="Palatino" pitchFamily="2" charset="77"/>
                <a:ea typeface="Palatino" pitchFamily="2" charset="77"/>
                <a:cs typeface="Calibri"/>
              </a:rPr>
              <a:t>Deepmind</a:t>
            </a:r>
            <a:r>
              <a:rPr lang="en-US" sz="1600" b="1">
                <a:latin typeface="Palatino" pitchFamily="2" charset="77"/>
                <a:ea typeface="Palatino" pitchFamily="2" charset="77"/>
                <a:cs typeface="Calibri"/>
              </a:rPr>
              <a:t>]</a:t>
            </a:r>
          </a:p>
        </p:txBody>
      </p:sp>
      <p:pic>
        <p:nvPicPr>
          <p:cNvPr id="34" name="pong50.mp4">
            <a:hlinkClick r:id="" action="ppaction://media"/>
            <a:extLst>
              <a:ext uri="{FF2B5EF4-FFF2-40B4-BE49-F238E27FC236}">
                <a16:creationId xmlns:a16="http://schemas.microsoft.com/office/drawing/2014/main" id="{CEBE3625-AF6B-9F48-9E95-F2B466C778F7}"/>
              </a:ext>
            </a:extLst>
          </p:cNvPr>
          <p:cNvPicPr>
            <a:picLocks noChangeAspect="1"/>
          </p:cNvPicPr>
          <p:nvPr>
            <a:videoFile r:link="rId2"/>
            <p:extLst>
              <p:ext uri="{DAA4B4D4-6D71-4841-9C94-3DE7FCFB9230}">
                <p14:media xmlns:p14="http://schemas.microsoft.com/office/powerpoint/2010/main" r:embed="rId1"/>
              </p:ext>
            </p:extLst>
          </p:nvPr>
        </p:nvPicPr>
        <p:blipFill>
          <a:blip r:embed="rId11" cstate="print"/>
          <a:stretch>
            <a:fillRect/>
          </a:stretch>
        </p:blipFill>
        <p:spPr bwMode="auto">
          <a:xfrm>
            <a:off x="3759200" y="2514600"/>
            <a:ext cx="1727200" cy="2266384"/>
          </a:xfrm>
          <a:prstGeom prst="rect">
            <a:avLst/>
          </a:prstGeom>
          <a:noFill/>
          <a:ln w="9525">
            <a:noFill/>
            <a:miter lim="800000"/>
            <a:headEnd/>
            <a:tailEnd/>
          </a:ln>
        </p:spPr>
      </p:pic>
      <p:pic>
        <p:nvPicPr>
          <p:cNvPr id="35" name="enduro.mp4">
            <a:hlinkClick r:id="" action="ppaction://media"/>
            <a:extLst>
              <a:ext uri="{FF2B5EF4-FFF2-40B4-BE49-F238E27FC236}">
                <a16:creationId xmlns:a16="http://schemas.microsoft.com/office/drawing/2014/main" id="{924E88C1-548E-6A4D-A0D3-BC89471096CD}"/>
              </a:ext>
            </a:extLst>
          </p:cNvPr>
          <p:cNvPicPr>
            <a:picLocks noChangeAspect="1"/>
          </p:cNvPicPr>
          <p:nvPr>
            <a:videoFile r:link="rId4"/>
            <p:extLst>
              <p:ext uri="{DAA4B4D4-6D71-4841-9C94-3DE7FCFB9230}">
                <p14:media xmlns:p14="http://schemas.microsoft.com/office/powerpoint/2010/main" r:embed="rId3"/>
              </p:ext>
            </p:extLst>
          </p:nvPr>
        </p:nvPicPr>
        <p:blipFill>
          <a:blip r:embed="rId12" cstate="print"/>
          <a:stretch>
            <a:fillRect/>
          </a:stretch>
        </p:blipFill>
        <p:spPr bwMode="auto">
          <a:xfrm>
            <a:off x="5843178" y="2514601"/>
            <a:ext cx="1681609" cy="2235199"/>
          </a:xfrm>
          <a:prstGeom prst="rect">
            <a:avLst/>
          </a:prstGeom>
          <a:noFill/>
          <a:ln w="9525">
            <a:noFill/>
            <a:miter lim="800000"/>
            <a:headEnd/>
            <a:tailEnd/>
          </a:ln>
        </p:spPr>
      </p:pic>
      <p:pic>
        <p:nvPicPr>
          <p:cNvPr id="36" name="beamrider.mov">
            <a:hlinkClick r:id="" action="ppaction://media"/>
            <a:extLst>
              <a:ext uri="{FF2B5EF4-FFF2-40B4-BE49-F238E27FC236}">
                <a16:creationId xmlns:a16="http://schemas.microsoft.com/office/drawing/2014/main" id="{B99C0F22-77E2-D848-BB86-75687F27ABC6}"/>
              </a:ext>
            </a:extLst>
          </p:cNvPr>
          <p:cNvPicPr>
            <a:picLocks noChangeAspect="1"/>
          </p:cNvPicPr>
          <p:nvPr>
            <a:videoFile r:link="rId6"/>
            <p:extLst>
              <p:ext uri="{DAA4B4D4-6D71-4841-9C94-3DE7FCFB9230}">
                <p14:media xmlns:p14="http://schemas.microsoft.com/office/powerpoint/2010/main" r:embed="rId5"/>
              </p:ext>
            </p:extLst>
          </p:nvPr>
        </p:nvPicPr>
        <p:blipFill>
          <a:blip r:embed="rId13" cstate="print"/>
          <a:stretch>
            <a:fillRect/>
          </a:stretch>
        </p:blipFill>
        <p:spPr bwMode="auto">
          <a:xfrm>
            <a:off x="7871383" y="2514600"/>
            <a:ext cx="1727200" cy="2265064"/>
          </a:xfrm>
          <a:prstGeom prst="rect">
            <a:avLst/>
          </a:prstGeom>
          <a:noFill/>
          <a:ln w="9525">
            <a:noFill/>
            <a:miter lim="800000"/>
            <a:headEnd/>
            <a:tailEnd/>
          </a:ln>
        </p:spPr>
      </p:pic>
      <p:pic>
        <p:nvPicPr>
          <p:cNvPr id="37" name="qbert.mov">
            <a:hlinkClick r:id="" action="ppaction://media"/>
            <a:extLst>
              <a:ext uri="{FF2B5EF4-FFF2-40B4-BE49-F238E27FC236}">
                <a16:creationId xmlns:a16="http://schemas.microsoft.com/office/drawing/2014/main" id="{71982BFE-3E95-D548-9E6C-D0DA56AC234C}"/>
              </a:ext>
            </a:extLst>
          </p:cNvPr>
          <p:cNvPicPr>
            <a:picLocks noChangeAspect="1"/>
          </p:cNvPicPr>
          <p:nvPr>
            <a:videoFile r:link="rId8"/>
            <p:extLst>
              <p:ext uri="{DAA4B4D4-6D71-4841-9C94-3DE7FCFB9230}">
                <p14:media xmlns:p14="http://schemas.microsoft.com/office/powerpoint/2010/main" r:embed="rId7"/>
              </p:ext>
            </p:extLst>
          </p:nvPr>
        </p:nvPicPr>
        <p:blipFill>
          <a:blip r:embed="rId14" cstate="print"/>
          <a:stretch>
            <a:fillRect/>
          </a:stretch>
        </p:blipFill>
        <p:spPr bwMode="auto">
          <a:xfrm>
            <a:off x="9903459" y="2514602"/>
            <a:ext cx="1749928" cy="2250335"/>
          </a:xfrm>
          <a:prstGeom prst="rect">
            <a:avLst/>
          </a:prstGeom>
          <a:noFill/>
          <a:ln w="9525">
            <a:noFill/>
            <a:miter lim="800000"/>
            <a:headEnd/>
            <a:tailEnd/>
          </a:ln>
        </p:spPr>
      </p:pic>
      <p:sp>
        <p:nvSpPr>
          <p:cNvPr id="38" name="TextBox 37">
            <a:extLst>
              <a:ext uri="{FF2B5EF4-FFF2-40B4-BE49-F238E27FC236}">
                <a16:creationId xmlns:a16="http://schemas.microsoft.com/office/drawing/2014/main" id="{66BC5B5F-0064-8544-BD3F-D0C41B2DCD8A}"/>
              </a:ext>
            </a:extLst>
          </p:cNvPr>
          <p:cNvSpPr txBox="1"/>
          <p:nvPr/>
        </p:nvSpPr>
        <p:spPr>
          <a:xfrm>
            <a:off x="4226649" y="4749797"/>
            <a:ext cx="775125" cy="400067"/>
          </a:xfrm>
          <a:prstGeom prst="rect">
            <a:avLst/>
          </a:prstGeom>
          <a:noFill/>
        </p:spPr>
        <p:txBody>
          <a:bodyPr wrap="none" lIns="121877" tIns="60939" rIns="121877" bIns="60939" rtlCol="0">
            <a:spAutoFit/>
          </a:bodyPr>
          <a:lstStyle/>
          <a:p>
            <a:r>
              <a:rPr lang="en-US">
                <a:solidFill>
                  <a:srgbClr val="000000"/>
                </a:solidFill>
                <a:latin typeface="Palatino" pitchFamily="2" charset="77"/>
                <a:ea typeface="Palatino" pitchFamily="2" charset="77"/>
                <a:cs typeface="Calibri"/>
              </a:rPr>
              <a:t>Pong</a:t>
            </a:r>
          </a:p>
        </p:txBody>
      </p:sp>
      <p:sp>
        <p:nvSpPr>
          <p:cNvPr id="39" name="TextBox 38">
            <a:extLst>
              <a:ext uri="{FF2B5EF4-FFF2-40B4-BE49-F238E27FC236}">
                <a16:creationId xmlns:a16="http://schemas.microsoft.com/office/drawing/2014/main" id="{742917E8-431F-094D-9869-8E7D15B5003A}"/>
              </a:ext>
            </a:extLst>
          </p:cNvPr>
          <p:cNvSpPr txBox="1"/>
          <p:nvPr/>
        </p:nvSpPr>
        <p:spPr>
          <a:xfrm>
            <a:off x="6154260" y="4749797"/>
            <a:ext cx="1016345" cy="400067"/>
          </a:xfrm>
          <a:prstGeom prst="rect">
            <a:avLst/>
          </a:prstGeom>
          <a:noFill/>
        </p:spPr>
        <p:txBody>
          <a:bodyPr wrap="none" lIns="121877" tIns="60939" rIns="121877" bIns="60939" rtlCol="0">
            <a:spAutoFit/>
          </a:bodyPr>
          <a:lstStyle/>
          <a:p>
            <a:r>
              <a:rPr lang="en-US" err="1">
                <a:solidFill>
                  <a:srgbClr val="000000"/>
                </a:solidFill>
                <a:latin typeface="Palatino" pitchFamily="2" charset="77"/>
                <a:ea typeface="Palatino" pitchFamily="2" charset="77"/>
                <a:cs typeface="Calibri"/>
              </a:rPr>
              <a:t>Enduro</a:t>
            </a:r>
            <a:endParaRPr lang="en-US">
              <a:solidFill>
                <a:srgbClr val="000000"/>
              </a:solidFill>
              <a:latin typeface="Palatino" pitchFamily="2" charset="77"/>
              <a:ea typeface="Palatino" pitchFamily="2" charset="77"/>
              <a:cs typeface="Calibri"/>
            </a:endParaRPr>
          </a:p>
        </p:txBody>
      </p:sp>
      <p:sp>
        <p:nvSpPr>
          <p:cNvPr id="40" name="TextBox 39">
            <a:extLst>
              <a:ext uri="{FF2B5EF4-FFF2-40B4-BE49-F238E27FC236}">
                <a16:creationId xmlns:a16="http://schemas.microsoft.com/office/drawing/2014/main" id="{30BD4E02-F697-154A-AC92-9541AD50B9B0}"/>
              </a:ext>
            </a:extLst>
          </p:cNvPr>
          <p:cNvSpPr txBox="1"/>
          <p:nvPr/>
        </p:nvSpPr>
        <p:spPr>
          <a:xfrm>
            <a:off x="8035849" y="4749797"/>
            <a:ext cx="1318544" cy="400067"/>
          </a:xfrm>
          <a:prstGeom prst="rect">
            <a:avLst/>
          </a:prstGeom>
          <a:noFill/>
        </p:spPr>
        <p:txBody>
          <a:bodyPr wrap="none" lIns="121877" tIns="60939" rIns="121877" bIns="60939" rtlCol="0">
            <a:spAutoFit/>
          </a:bodyPr>
          <a:lstStyle/>
          <a:p>
            <a:r>
              <a:rPr lang="en-US" err="1">
                <a:solidFill>
                  <a:srgbClr val="000000"/>
                </a:solidFill>
                <a:latin typeface="Palatino" pitchFamily="2" charset="77"/>
                <a:ea typeface="Palatino" pitchFamily="2" charset="77"/>
                <a:cs typeface="Calibri"/>
              </a:rPr>
              <a:t>Beamrider</a:t>
            </a:r>
            <a:endParaRPr lang="en-US">
              <a:solidFill>
                <a:srgbClr val="000000"/>
              </a:solidFill>
              <a:latin typeface="Palatino" pitchFamily="2" charset="77"/>
              <a:ea typeface="Palatino" pitchFamily="2" charset="77"/>
              <a:cs typeface="Calibri"/>
            </a:endParaRPr>
          </a:p>
        </p:txBody>
      </p:sp>
      <p:sp>
        <p:nvSpPr>
          <p:cNvPr id="41" name="TextBox 40">
            <a:extLst>
              <a:ext uri="{FF2B5EF4-FFF2-40B4-BE49-F238E27FC236}">
                <a16:creationId xmlns:a16="http://schemas.microsoft.com/office/drawing/2014/main" id="{B4F30141-3680-A54E-A304-FF7465FC5AE8}"/>
              </a:ext>
            </a:extLst>
          </p:cNvPr>
          <p:cNvSpPr txBox="1"/>
          <p:nvPr/>
        </p:nvSpPr>
        <p:spPr>
          <a:xfrm>
            <a:off x="10213243" y="4749797"/>
            <a:ext cx="922602" cy="400067"/>
          </a:xfrm>
          <a:prstGeom prst="rect">
            <a:avLst/>
          </a:prstGeom>
          <a:noFill/>
        </p:spPr>
        <p:txBody>
          <a:bodyPr wrap="none" lIns="121877" tIns="60939" rIns="121877" bIns="60939" rtlCol="0">
            <a:spAutoFit/>
          </a:bodyPr>
          <a:lstStyle/>
          <a:p>
            <a:r>
              <a:rPr lang="en-US">
                <a:solidFill>
                  <a:srgbClr val="000000"/>
                </a:solidFill>
                <a:latin typeface="Palatino" pitchFamily="2" charset="77"/>
                <a:ea typeface="Palatino" pitchFamily="2" charset="77"/>
                <a:cs typeface="Calibri"/>
              </a:rPr>
              <a:t>Q*</a:t>
            </a:r>
            <a:r>
              <a:rPr lang="en-US" err="1">
                <a:solidFill>
                  <a:srgbClr val="000000"/>
                </a:solidFill>
                <a:latin typeface="Palatino" pitchFamily="2" charset="77"/>
                <a:ea typeface="Palatino" pitchFamily="2" charset="77"/>
                <a:cs typeface="Calibri"/>
              </a:rPr>
              <a:t>bert</a:t>
            </a:r>
            <a:endParaRPr lang="en-US">
              <a:solidFill>
                <a:srgbClr val="000000"/>
              </a:solidFill>
              <a:latin typeface="Palatino" pitchFamily="2" charset="77"/>
              <a:ea typeface="Palatino" pitchFamily="2" charset="77"/>
              <a:cs typeface="Calibri"/>
            </a:endParaRPr>
          </a:p>
        </p:txBody>
      </p:sp>
      <p:sp>
        <p:nvSpPr>
          <p:cNvPr id="17" name="Title 1">
            <a:extLst>
              <a:ext uri="{FF2B5EF4-FFF2-40B4-BE49-F238E27FC236}">
                <a16:creationId xmlns:a16="http://schemas.microsoft.com/office/drawing/2014/main" id="{11656811-03A8-E341-83F8-C7E0060621F1}"/>
              </a:ext>
            </a:extLst>
          </p:cNvPr>
          <p:cNvSpPr txBox="1">
            <a:spLocks/>
          </p:cNvSpPr>
          <p:nvPr/>
        </p:nvSpPr>
        <p:spPr bwMode="auto">
          <a:xfrm>
            <a:off x="0" y="-43076"/>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kern="0" dirty="0">
                <a:ea typeface="ＭＳ Ｐゴシック" pitchFamily="34" charset="-128"/>
              </a:rPr>
              <a:t>Deep Reinforcement Learning</a:t>
            </a:r>
          </a:p>
        </p:txBody>
      </p:sp>
    </p:spTree>
    <p:extLst>
      <p:ext uri="{BB962C8B-B14F-4D97-AF65-F5344CB8AC3E}">
        <p14:creationId xmlns:p14="http://schemas.microsoft.com/office/powerpoint/2010/main" val="20460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34"/>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34"/>
                                        </p:tgtEl>
                                      </p:cBhvr>
                                    </p:cmd>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5"/>
                                        </p:tgtEl>
                                      </p:cBhvr>
                                    </p:cmd>
                                  </p:childTnLst>
                                </p:cTn>
                              </p:par>
                            </p:childTnLst>
                          </p:cTn>
                        </p:par>
                      </p:childTnLst>
                    </p:cTn>
                  </p:par>
                </p:childTnLst>
              </p:cTn>
              <p:nextCondLst>
                <p:cond evt="onClick" delay="0">
                  <p:tgtEl>
                    <p:spTgt spid="35"/>
                  </p:tgtEl>
                </p:cond>
              </p:nextCondLst>
            </p:seq>
            <p:seq concurrent="1" nextAc="seek">
              <p:cTn id="31" restart="whenNotActive" fill="hold" evtFilter="cancelBubble" nodeType="interactiveSeq">
                <p:stCondLst>
                  <p:cond evt="onClick" delay="0">
                    <p:tgtEl>
                      <p:spTgt spid="3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36"/>
                                        </p:tgtEl>
                                      </p:cBhvr>
                                    </p:cmd>
                                  </p:childTnLst>
                                </p:cTn>
                              </p:par>
                            </p:childTnLst>
                          </p:cTn>
                        </p:par>
                      </p:childTnLst>
                    </p:cTn>
                  </p:par>
                </p:childTnLst>
              </p:cTn>
              <p:nextCondLst>
                <p:cond evt="onClick" delay="0">
                  <p:tgtEl>
                    <p:spTgt spid="36"/>
                  </p:tgtEl>
                </p:cond>
              </p:nextCondLst>
            </p:seq>
            <p:seq concurrent="1" nextAc="seek">
              <p:cTn id="36" restart="whenNotActive" fill="hold" evtFilter="cancelBubble" nodeType="interactiveSeq">
                <p:stCondLst>
                  <p:cond evt="onClick" delay="0">
                    <p:tgtEl>
                      <p:spTgt spid="3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37"/>
                                        </p:tgtEl>
                                      </p:cBhvr>
                                    </p:cmd>
                                  </p:childTnLst>
                                </p:cTn>
                              </p:par>
                            </p:childTnLst>
                          </p:cTn>
                        </p:par>
                      </p:childTnLst>
                    </p:cTn>
                  </p:par>
                </p:childTnLst>
              </p:cTn>
              <p:nextCondLst>
                <p:cond evt="onClick" delay="0">
                  <p:tgtEl>
                    <p:spTgt spid="37"/>
                  </p:tgtEl>
                </p:cond>
              </p:nextCondLst>
            </p:seq>
            <p:video>
              <p:cMediaNode vol="80000">
                <p:cTn id="41" fill="hold" display="0">
                  <p:stCondLst>
                    <p:cond delay="indefinite"/>
                  </p:stCondLst>
                </p:cTn>
                <p:tgtEl>
                  <p:spTgt spid="34"/>
                </p:tgtEl>
              </p:cMediaNode>
            </p:video>
            <p:video>
              <p:cMediaNode vol="80000">
                <p:cTn id="42" fill="hold" display="0">
                  <p:stCondLst>
                    <p:cond delay="indefinite"/>
                  </p:stCondLst>
                </p:cTn>
                <p:tgtEl>
                  <p:spTgt spid="35"/>
                </p:tgtEl>
              </p:cMediaNode>
            </p:video>
            <p:video>
              <p:cMediaNode vol="80000">
                <p:cTn id="43" fill="hold" display="0">
                  <p:stCondLst>
                    <p:cond delay="indefinite"/>
                  </p:stCondLst>
                </p:cTn>
                <p:tgtEl>
                  <p:spTgt spid="36"/>
                </p:tgtEl>
              </p:cMediaNode>
            </p:video>
            <p:video>
              <p:cMediaNode vol="80000">
                <p:cTn id="44" fill="hold" display="0">
                  <p:stCondLst>
                    <p:cond delay="indefinite"/>
                  </p:stCondLst>
                </p:cTn>
                <p:tgtEl>
                  <p:spTgt spid="37"/>
                </p:tgtEl>
              </p:cMediaNode>
            </p:video>
          </p:childTnLst>
        </p:cTn>
      </p:par>
    </p:tnLst>
    <p:bldLst>
      <p:bldP spid="38" grpId="0"/>
      <p:bldP spid="39" grpId="0"/>
      <p:bldP spid="4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dirty="0">
                <a:latin typeface="Calibri" pitchFamily="34" charset="0"/>
              </a:rPr>
              <a:t> 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a:xfrm>
            <a:off x="406400" y="1295400"/>
            <a:ext cx="11252200" cy="4729164"/>
          </a:xfrm>
        </p:spPr>
        <p:txBody>
          <a:bodyPr/>
          <a:lstStyle/>
          <a:p>
            <a:r>
              <a:rPr lang="en-US" sz="2800" dirty="0"/>
              <a:t>It’s reasonable to maximize the sum of rewards</a:t>
            </a:r>
          </a:p>
          <a:p>
            <a:r>
              <a:rPr lang="en-US" sz="2800" dirty="0"/>
              <a:t>It’s also reasonable to prefer rewards now to rewards later</a:t>
            </a:r>
          </a:p>
          <a:p>
            <a:r>
              <a:rPr lang="en-US" sz="2800" dirty="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381000" y="1219200"/>
            <a:ext cx="4860870" cy="5486400"/>
          </a:xfrm>
        </p:spPr>
        <p:txBody>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Reward now is better than later</a:t>
            </a:r>
          </a:p>
          <a:p>
            <a:pPr lvl="1"/>
            <a:r>
              <a:rPr lang="en-US" sz="2000" dirty="0">
                <a:ea typeface="ＭＳ Ｐゴシック" pitchFamily="34" charset="-128"/>
                <a:sym typeface="Symbol" pitchFamily="18" charset="2"/>
              </a:rPr>
              <a:t>Can also think of it as a 1-gamma chance of ending the process at every step</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dirty="0">
                <a:ea typeface="ＭＳ Ｐゴシック" pitchFamily="34" charset="-128"/>
              </a:rPr>
              <a:t>Theorem: if we assume </a:t>
            </a:r>
            <a:r>
              <a:rPr lang="en-US" sz="2800" dirty="0">
                <a:solidFill>
                  <a:srgbClr val="C00000"/>
                </a:solidFill>
                <a:ea typeface="ＭＳ Ｐゴシック" pitchFamily="34" charset="-128"/>
              </a:rPr>
              <a:t>stationary preferences</a:t>
            </a:r>
            <a:r>
              <a:rPr lang="en-US" sz="2800" dirty="0">
                <a:ea typeface="ＭＳ Ｐゴシック" pitchFamily="34" charset="-128"/>
              </a:rPr>
              <a:t>:</a:t>
            </a:r>
          </a:p>
          <a:p>
            <a:pPr>
              <a:lnSpc>
                <a:spcPct val="90000"/>
              </a:lnSpc>
            </a:pPr>
            <a:endParaRPr lang="en-US" sz="28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400" dirty="0">
              <a:ea typeface="ＭＳ Ｐゴシック" pitchFamily="34" charset="-128"/>
            </a:endParaRPr>
          </a:p>
          <a:p>
            <a:pPr>
              <a:lnSpc>
                <a:spcPct val="90000"/>
              </a:lnSpc>
            </a:pPr>
            <a:endParaRPr lang="en-US" sz="2800" dirty="0">
              <a:ea typeface="ＭＳ Ｐゴシック" pitchFamily="34" charset="-128"/>
            </a:endParaRPr>
          </a:p>
          <a:p>
            <a:pPr>
              <a:lnSpc>
                <a:spcPct val="90000"/>
              </a:lnSpc>
            </a:pPr>
            <a:r>
              <a:rPr lang="en-US" sz="2800" dirty="0">
                <a:ea typeface="ＭＳ Ｐゴシック" pitchFamily="34" charset="-128"/>
              </a:rPr>
              <a:t>Then: there are only two ways to define utilities</a:t>
            </a:r>
          </a:p>
          <a:p>
            <a:pPr lvl="1">
              <a:lnSpc>
                <a:spcPct val="90000"/>
              </a:lnSpc>
            </a:pPr>
            <a:endParaRPr lang="en-US" sz="1100" dirty="0">
              <a:ea typeface="ＭＳ Ｐゴシック" pitchFamily="34" charset="-128"/>
            </a:endParaRPr>
          </a:p>
          <a:p>
            <a:pPr lvl="1">
              <a:lnSpc>
                <a:spcPct val="90000"/>
              </a:lnSpc>
            </a:pPr>
            <a:r>
              <a:rPr lang="en-US" sz="2400" dirty="0">
                <a:ea typeface="ＭＳ Ｐゴシック" pitchFamily="34" charset="-128"/>
              </a:rPr>
              <a:t>Additive utility:</a:t>
            </a:r>
          </a:p>
          <a:p>
            <a:pPr lvl="1">
              <a:lnSpc>
                <a:spcPct val="90000"/>
              </a:lnSpc>
            </a:pPr>
            <a:endParaRPr lang="en-US" sz="1200" dirty="0">
              <a:ea typeface="ＭＳ Ｐゴシック" pitchFamily="34" charset="-128"/>
            </a:endParaRPr>
          </a:p>
          <a:p>
            <a:pPr lvl="1">
              <a:lnSpc>
                <a:spcPct val="90000"/>
              </a:lnSpc>
            </a:pPr>
            <a:r>
              <a:rPr lang="en-US" sz="2400" dirty="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7"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stretch>
            <a:fillRect/>
          </a:stretch>
        </p:blipFill>
        <p:spPr bwMode="auto">
          <a:xfrm>
            <a:off x="2209800" y="3327888"/>
            <a:ext cx="4398499" cy="405912"/>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Discounting</a:t>
            </a:r>
          </a:p>
        </p:txBody>
      </p:sp>
      <p:sp>
        <p:nvSpPr>
          <p:cNvPr id="3" name="Content Placeholder 2"/>
          <p:cNvSpPr>
            <a:spLocks noGrp="1"/>
          </p:cNvSpPr>
          <p:nvPr>
            <p:ph idx="1"/>
          </p:nvPr>
        </p:nvSpPr>
        <p:spPr>
          <a:xfrm>
            <a:off x="406400" y="1397001"/>
            <a:ext cx="11480800" cy="4729164"/>
          </a:xfrm>
        </p:spPr>
        <p:txBody>
          <a:bodyPr/>
          <a:lstStyle/>
          <a:p>
            <a:r>
              <a:rPr lang="en-US" sz="2800" dirty="0"/>
              <a:t>Given:</a:t>
            </a:r>
          </a:p>
          <a:p>
            <a:pPr lvl="1"/>
            <a:endParaRPr lang="en-US" sz="2400" dirty="0"/>
          </a:p>
          <a:p>
            <a:pPr lvl="1"/>
            <a:r>
              <a:rPr lang="en-US" sz="2400" dirty="0"/>
              <a:t>Actions: East, West, and Exit (only available in exit states a, e)</a:t>
            </a:r>
          </a:p>
          <a:p>
            <a:pPr lvl="1"/>
            <a:r>
              <a:rPr lang="en-US" sz="2400" dirty="0"/>
              <a:t>Transitions: deterministic</a:t>
            </a:r>
          </a:p>
          <a:p>
            <a:endParaRPr lang="en-US" sz="2800" dirty="0"/>
          </a:p>
          <a:p>
            <a:r>
              <a:rPr lang="en-US" sz="2800" dirty="0"/>
              <a:t>Quiz 1: For </a:t>
            </a:r>
            <a:r>
              <a:rPr lang="en-US" sz="2800" dirty="0">
                <a:sym typeface="Symbol" charset="0"/>
              </a:rPr>
              <a:t></a:t>
            </a:r>
            <a:r>
              <a:rPr lang="en-US" sz="2800" dirty="0"/>
              <a:t> = 1, what is the optimal policy?</a:t>
            </a:r>
          </a:p>
          <a:p>
            <a:pPr lvl="2"/>
            <a:endParaRPr lang="en-US" sz="2000" dirty="0"/>
          </a:p>
          <a:p>
            <a:r>
              <a:rPr lang="en-US" sz="2800" dirty="0"/>
              <a:t>Quiz 2: For </a:t>
            </a:r>
            <a:r>
              <a:rPr lang="en-US" sz="2800" dirty="0">
                <a:sym typeface="Symbol" charset="0"/>
              </a:rPr>
              <a:t></a:t>
            </a:r>
            <a:r>
              <a:rPr lang="en-US" sz="2800" dirty="0"/>
              <a:t> = 0.1, what is the optimal policy?</a:t>
            </a:r>
          </a:p>
          <a:p>
            <a:pPr lvl="2"/>
            <a:endParaRPr lang="en-US" sz="2000" dirty="0"/>
          </a:p>
          <a:p>
            <a:r>
              <a:rPr lang="en-US" sz="2800" dirty="0"/>
              <a:t>Quiz 3: For which </a:t>
            </a:r>
            <a:r>
              <a:rPr lang="en-US" sz="2800" dirty="0">
                <a:sym typeface="Symbol" charset="0"/>
              </a:rPr>
              <a:t></a:t>
            </a:r>
            <a:r>
              <a:rPr lang="en-US" sz="2800" dirty="0">
                <a:latin typeface="cmmi10"/>
                <a:ea typeface="cmmi10"/>
                <a:cs typeface="cmmi10"/>
              </a:rPr>
              <a:t> </a:t>
            </a:r>
            <a:r>
              <a:rPr lang="en-US" sz="2800" dirty="0"/>
              <a:t>are West and East equally good when in state d?</a:t>
            </a:r>
          </a:p>
        </p:txBody>
      </p:sp>
      <p:grpSp>
        <p:nvGrpSpPr>
          <p:cNvPr id="6" name="Group 5"/>
          <p:cNvGrpSpPr/>
          <p:nvPr/>
        </p:nvGrpSpPr>
        <p:grpSpPr>
          <a:xfrm>
            <a:off x="3276600" y="1219200"/>
            <a:ext cx="3594100" cy="1168400"/>
            <a:chOff x="3352800" y="3505200"/>
            <a:chExt cx="3594100" cy="1168400"/>
          </a:xfrm>
        </p:grpSpPr>
        <p:pic>
          <p:nvPicPr>
            <p:cNvPr id="4" name="Picture 3" descr="discoun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9067800" y="3821668"/>
            <a:ext cx="381000" cy="369332"/>
          </a:xfrm>
          <a:prstGeom prst="rect">
            <a:avLst/>
          </a:prstGeom>
          <a:noFill/>
        </p:spPr>
        <p:txBody>
          <a:bodyPr wrap="square" rtlCol="0">
            <a:spAutoFit/>
          </a:bodyPr>
          <a:lstStyle/>
          <a:p>
            <a:r>
              <a:rPr lang="en-US" dirty="0">
                <a:latin typeface="Calibri"/>
                <a:cs typeface="Calibri"/>
              </a:rPr>
              <a:t>&lt;-</a:t>
            </a:r>
          </a:p>
        </p:txBody>
      </p:sp>
      <p:sp>
        <p:nvSpPr>
          <p:cNvPr id="23" name="TextBox 22"/>
          <p:cNvSpPr txBox="1"/>
          <p:nvPr/>
        </p:nvSpPr>
        <p:spPr>
          <a:xfrm>
            <a:off x="9677400" y="3821668"/>
            <a:ext cx="381000" cy="369332"/>
          </a:xfrm>
          <a:prstGeom prst="rect">
            <a:avLst/>
          </a:prstGeom>
          <a:noFill/>
        </p:spPr>
        <p:txBody>
          <a:bodyPr wrap="square" rtlCol="0">
            <a:spAutoFit/>
          </a:bodyPr>
          <a:lstStyle/>
          <a:p>
            <a:r>
              <a:rPr lang="en-US" dirty="0">
                <a:latin typeface="Calibri"/>
                <a:cs typeface="Calibri"/>
              </a:rPr>
              <a:t>&lt;-</a:t>
            </a:r>
          </a:p>
        </p:txBody>
      </p:sp>
      <p:sp>
        <p:nvSpPr>
          <p:cNvPr id="24" name="TextBox 23"/>
          <p:cNvSpPr txBox="1"/>
          <p:nvPr/>
        </p:nvSpPr>
        <p:spPr>
          <a:xfrm>
            <a:off x="10363200" y="3810000"/>
            <a:ext cx="381000" cy="369332"/>
          </a:xfrm>
          <a:prstGeom prst="rect">
            <a:avLst/>
          </a:prstGeom>
          <a:noFill/>
        </p:spPr>
        <p:txBody>
          <a:bodyPr wrap="square" rtlCol="0">
            <a:spAutoFit/>
          </a:bodyPr>
          <a:lstStyle/>
          <a:p>
            <a:r>
              <a:rPr lang="en-US" dirty="0">
                <a:latin typeface="Calibri"/>
                <a:cs typeface="Calibri"/>
              </a:rPr>
              <a:t>&lt;-</a:t>
            </a:r>
          </a:p>
        </p:txBody>
      </p:sp>
      <p:sp>
        <p:nvSpPr>
          <p:cNvPr id="25" name="TextBox 24"/>
          <p:cNvSpPr txBox="1"/>
          <p:nvPr/>
        </p:nvSpPr>
        <p:spPr>
          <a:xfrm>
            <a:off x="9067800" y="4736068"/>
            <a:ext cx="381000" cy="369332"/>
          </a:xfrm>
          <a:prstGeom prst="rect">
            <a:avLst/>
          </a:prstGeom>
          <a:noFill/>
        </p:spPr>
        <p:txBody>
          <a:bodyPr wrap="square" rtlCol="0">
            <a:spAutoFit/>
          </a:bodyPr>
          <a:lstStyle/>
          <a:p>
            <a:r>
              <a:rPr lang="en-US" dirty="0">
                <a:latin typeface="Calibri"/>
                <a:cs typeface="Calibri"/>
              </a:rPr>
              <a:t>&lt;-</a:t>
            </a:r>
          </a:p>
        </p:txBody>
      </p:sp>
      <p:sp>
        <p:nvSpPr>
          <p:cNvPr id="26" name="TextBox 25"/>
          <p:cNvSpPr txBox="1"/>
          <p:nvPr/>
        </p:nvSpPr>
        <p:spPr>
          <a:xfrm>
            <a:off x="9677400" y="4724400"/>
            <a:ext cx="381000" cy="369332"/>
          </a:xfrm>
          <a:prstGeom prst="rect">
            <a:avLst/>
          </a:prstGeom>
          <a:noFill/>
        </p:spPr>
        <p:txBody>
          <a:bodyPr wrap="square" rtlCol="0">
            <a:spAutoFit/>
          </a:bodyPr>
          <a:lstStyle/>
          <a:p>
            <a:r>
              <a:rPr lang="en-US" dirty="0">
                <a:latin typeface="Calibri"/>
                <a:cs typeface="Calibri"/>
              </a:rPr>
              <a:t>&lt;-</a:t>
            </a:r>
          </a:p>
        </p:txBody>
      </p:sp>
      <p:sp>
        <p:nvSpPr>
          <p:cNvPr id="27" name="TextBox 26"/>
          <p:cNvSpPr txBox="1"/>
          <p:nvPr/>
        </p:nvSpPr>
        <p:spPr>
          <a:xfrm>
            <a:off x="10287000" y="4736068"/>
            <a:ext cx="381000" cy="369332"/>
          </a:xfrm>
          <a:prstGeom prst="rect">
            <a:avLst/>
          </a:prstGeom>
          <a:noFill/>
        </p:spPr>
        <p:txBody>
          <a:bodyPr wrap="square" rtlCol="0">
            <a:spAutoFit/>
          </a:bodyPr>
          <a:lstStyle/>
          <a:p>
            <a:r>
              <a:rPr lang="en-US">
                <a:latin typeface="Calibri"/>
                <a:cs typeface="Calibri"/>
              </a:rPr>
              <a:t>-&gt;</a:t>
            </a:r>
            <a:endParaRPr lang="en-US" dirty="0">
              <a:latin typeface="Calibri"/>
              <a:cs typeface="Calibri"/>
            </a:endParaRPr>
          </a:p>
        </p:txBody>
      </p:sp>
      <p:sp>
        <p:nvSpPr>
          <p:cNvPr id="28" name="TextBox 27"/>
          <p:cNvSpPr txBox="1"/>
          <p:nvPr/>
        </p:nvSpPr>
        <p:spPr>
          <a:xfrm>
            <a:off x="2209800" y="6126165"/>
            <a:ext cx="1524000" cy="369332"/>
          </a:xfrm>
          <a:prstGeom prst="rect">
            <a:avLst/>
          </a:prstGeom>
          <a:noFill/>
        </p:spPr>
        <p:txBody>
          <a:bodyPr wrap="square" rtlCol="0">
            <a:spAutoFit/>
          </a:bodyPr>
          <a:lstStyle/>
          <a:p>
            <a:r>
              <a:rPr lang="en-US" dirty="0">
                <a:sym typeface="Symbol" charset="0"/>
              </a:rPr>
              <a:t>1=10 </a:t>
            </a:r>
            <a:r>
              <a:rPr lang="en-US" baseline="30000" dirty="0">
                <a:sym typeface="Symbol" charset="0"/>
              </a:rPr>
              <a:t>3</a:t>
            </a:r>
            <a:endParaRPr lang="en-US" dirty="0">
              <a:latin typeface="Calibri"/>
              <a:cs typeface="Calibri"/>
            </a:endParaRPr>
          </a:p>
        </p:txBody>
      </p:sp>
    </p:spTree>
    <p:extLst>
      <p:ext uri="{BB962C8B-B14F-4D97-AF65-F5344CB8AC3E}">
        <p14:creationId xmlns:p14="http://schemas.microsoft.com/office/powerpoint/2010/main" val="17267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24" grpId="0"/>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a:t>
            </a:r>
            <a:r>
              <a:rPr lang="en-US" sz="2000" dirty="0" err="1"/>
              <a:t>nonstationary</a:t>
            </a:r>
            <a:r>
              <a:rPr lang="en-US" sz="2000" dirty="0"/>
              <a:t>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r>
              <a:rPr lang="en-US" sz="2000" dirty="0">
                <a:sym typeface="Symbol" charset="0"/>
              </a:rPr>
              <a:t>Smaller  means smaller </a:t>
            </a:r>
            <a:r>
              <a:rPr lang="ja-JP" altLang="en-US" sz="2000" dirty="0">
                <a:sym typeface="Symbol" charset="0"/>
              </a:rPr>
              <a:t>“</a:t>
            </a:r>
            <a:r>
              <a:rPr lang="en-US" altLang="ja-JP" sz="2000" dirty="0">
                <a:sym typeface="Symbol" charset="0"/>
              </a:rPr>
              <a:t>horizon</a:t>
            </a:r>
            <a:r>
              <a:rPr lang="ja-JP" altLang="en-US" sz="2000" dirty="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dirty="0">
                <a:solidFill>
                  <a:srgbClr val="000000"/>
                </a:solidFill>
                <a:sym typeface="Symbol" charset="0"/>
              </a:rPr>
              <a:t>“</a:t>
            </a:r>
            <a:r>
              <a:rPr lang="en-US" altLang="ja-JP" sz="2400" dirty="0">
                <a:solidFill>
                  <a:srgbClr val="000000"/>
                </a:solidFill>
                <a:sym typeface="Symbol" charset="0"/>
              </a:rPr>
              <a:t>overheated</a:t>
            </a:r>
            <a:r>
              <a:rPr lang="ja-JP" altLang="en-US" sz="2400" dirty="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000" y="4648200"/>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Set of states S</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r>
              <a:rPr lang="en-US" dirty="0">
                <a:ea typeface="ＭＳ Ｐゴシック" pitchFamily="34" charset="-128"/>
              </a:rPr>
              <a:t>Set of 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endParaRPr lang="en-US" baseline="-25000" dirty="0">
              <a:ea typeface="ＭＳ Ｐゴシック" pitchFamily="34" charset="-128"/>
            </a:endParaRP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 so far:</a:t>
            </a:r>
          </a:p>
          <a:p>
            <a:pPr lvl="1">
              <a:lnSpc>
                <a:spcPct val="80000"/>
              </a:lnSpc>
            </a:pPr>
            <a:r>
              <a:rPr lang="en-US" dirty="0">
                <a:ea typeface="ＭＳ Ｐゴシック" pitchFamily="34" charset="-128"/>
              </a:rPr>
              <a:t>Policy = Choice of action for each state</a:t>
            </a:r>
          </a:p>
          <a:p>
            <a:pPr lvl="1">
              <a:lnSpc>
                <a:spcPct val="80000"/>
              </a:lnSpc>
            </a:pPr>
            <a:r>
              <a:rPr lang="en-US" dirty="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Recall: Racing MDP</a:t>
            </a:r>
          </a:p>
        </p:txBody>
      </p:sp>
      <p:sp>
        <p:nvSpPr>
          <p:cNvPr id="3" name="Content Placeholder 2"/>
          <p:cNvSpPr>
            <a:spLocks noGrp="1"/>
          </p:cNvSpPr>
          <p:nvPr>
            <p:ph idx="1"/>
          </p:nvPr>
        </p:nvSpPr>
        <p:spPr>
          <a:xfrm>
            <a:off x="228600" y="1295400"/>
            <a:ext cx="11379200" cy="4729164"/>
          </a:xfrm>
        </p:spPr>
        <p:txBody>
          <a:bodyPr/>
          <a:lstStyle/>
          <a:p>
            <a:pPr>
              <a:buClrTx/>
            </a:pPr>
            <a:r>
              <a:rPr lang="en-US" sz="2000" dirty="0">
                <a:solidFill>
                  <a:schemeClr val="tx1"/>
                </a:solidFill>
                <a:latin typeface="Calibri"/>
                <a:cs typeface="Calibri"/>
              </a:rPr>
              <a:t>A robot car wants to travel far, quickly</a:t>
            </a:r>
          </a:p>
          <a:p>
            <a:pPr>
              <a:buClrTx/>
            </a:pPr>
            <a:r>
              <a:rPr lang="en-US" sz="2000" dirty="0">
                <a:solidFill>
                  <a:schemeClr val="tx1"/>
                </a:solidFill>
                <a:latin typeface="Calibri"/>
                <a:cs typeface="Calibri"/>
              </a:rPr>
              <a:t>Three states: </a:t>
            </a:r>
            <a:r>
              <a:rPr lang="en-US" sz="2000" dirty="0">
                <a:solidFill>
                  <a:srgbClr val="00B0F0"/>
                </a:solidFill>
                <a:latin typeface="Calibri"/>
                <a:cs typeface="Calibri"/>
              </a:rPr>
              <a:t>Cool</a:t>
            </a:r>
            <a:r>
              <a:rPr lang="en-US" sz="2000" dirty="0">
                <a:solidFill>
                  <a:schemeClr val="tx1"/>
                </a:solidFill>
                <a:latin typeface="Calibri"/>
                <a:cs typeface="Calibri"/>
              </a:rPr>
              <a:t>, </a:t>
            </a:r>
            <a:r>
              <a:rPr lang="en-US" sz="2000" dirty="0">
                <a:solidFill>
                  <a:srgbClr val="7F2727"/>
                </a:solidFill>
                <a:latin typeface="Calibri"/>
                <a:cs typeface="Calibri"/>
              </a:rPr>
              <a:t>Warm</a:t>
            </a:r>
            <a:r>
              <a:rPr lang="en-US" sz="2000" dirty="0">
                <a:solidFill>
                  <a:schemeClr val="tx1"/>
                </a:solidFill>
                <a:latin typeface="Calibri"/>
                <a:cs typeface="Calibri"/>
              </a:rPr>
              <a:t>, Overheated</a:t>
            </a:r>
          </a:p>
          <a:p>
            <a:pPr>
              <a:buClrTx/>
            </a:pPr>
            <a:r>
              <a:rPr lang="en-US" sz="2000" dirty="0">
                <a:solidFill>
                  <a:schemeClr val="tx1"/>
                </a:solidFill>
                <a:latin typeface="Calibri"/>
                <a:cs typeface="Calibri"/>
              </a:rPr>
              <a:t>Two actions: </a:t>
            </a:r>
            <a:r>
              <a:rPr lang="en-US" sz="2000" i="1" dirty="0">
                <a:latin typeface="Calibri"/>
                <a:cs typeface="Calibri"/>
              </a:rPr>
              <a:t>Slow</a:t>
            </a:r>
            <a:r>
              <a:rPr lang="en-US" sz="2000" dirty="0">
                <a:solidFill>
                  <a:schemeClr val="tx1"/>
                </a:solidFill>
                <a:latin typeface="Calibri"/>
                <a:cs typeface="Calibri"/>
              </a:rPr>
              <a:t>, </a:t>
            </a:r>
            <a:r>
              <a:rPr lang="en-US" sz="2000" i="1" dirty="0">
                <a:solidFill>
                  <a:srgbClr val="C00000"/>
                </a:solidFill>
                <a:latin typeface="Calibri"/>
                <a:cs typeface="Calibri"/>
              </a:rPr>
              <a:t>Fast</a:t>
            </a:r>
            <a:endParaRPr lang="en-US" sz="2000" i="1" dirty="0">
              <a:solidFill>
                <a:srgbClr val="0000FF"/>
              </a:solidFill>
              <a:latin typeface="Calibri"/>
              <a:cs typeface="Calibri"/>
            </a:endParaRPr>
          </a:p>
          <a:p>
            <a:pPr>
              <a:buClrTx/>
            </a:pPr>
            <a:r>
              <a:rPr lang="en-US" sz="2000" dirty="0">
                <a:solidFill>
                  <a:schemeClr val="tx1"/>
                </a:solidFill>
                <a:latin typeface="Calibri"/>
                <a:cs typeface="Calibri"/>
              </a:rPr>
              <a:t>Going faster gets double reward</a:t>
            </a:r>
          </a:p>
          <a:p>
            <a:endParaRPr lang="en-US" sz="2000"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162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Tree>
    <p:extLst>
      <p:ext uri="{BB962C8B-B14F-4D97-AF65-F5344CB8AC3E}">
        <p14:creationId xmlns:p14="http://schemas.microsoft.com/office/powerpoint/2010/main" val="53175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46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3">
            <a:extLst>
              <a:ext uri="{FF2B5EF4-FFF2-40B4-BE49-F238E27FC236}">
                <a16:creationId xmlns:a16="http://schemas.microsoft.com/office/drawing/2014/main" id="{7CAB7E2C-42D9-DC40-A38F-A4B194A1B18C}"/>
              </a:ext>
            </a:extLst>
          </p:cNvPr>
          <p:cNvSpPr>
            <a:spLocks noGrp="1"/>
          </p:cNvSpPr>
          <p:nvPr>
            <p:ph type="ftr" sz="quarter" idx="11"/>
          </p:nvPr>
        </p:nvSpPr>
        <p:spPr>
          <a:xfrm>
            <a:off x="3708400" y="5302731"/>
            <a:ext cx="7924800" cy="1319048"/>
          </a:xfrm>
        </p:spPr>
        <p:txBody>
          <a:bodyPr/>
          <a:lstStyle/>
          <a:p>
            <a:pPr algn="ctr">
              <a:defRPr/>
            </a:pPr>
            <a:r>
              <a:rPr lang="en-US" sz="1867" b="1"/>
              <a:t>AlphaGo</a:t>
            </a:r>
            <a:r>
              <a:rPr lang="en-US" sz="1867"/>
              <a:t> Silver et al, Nature 2015</a:t>
            </a:r>
            <a:br>
              <a:rPr lang="en-US" sz="1867"/>
            </a:br>
            <a:r>
              <a:rPr lang="en-US" sz="1867" b="1" err="1"/>
              <a:t>AlphaGoZero</a:t>
            </a:r>
            <a:r>
              <a:rPr lang="en-US" sz="1867"/>
              <a:t> Silver et al, Nature 2017</a:t>
            </a:r>
            <a:br>
              <a:rPr lang="en-US" sz="1867"/>
            </a:br>
            <a:r>
              <a:rPr lang="en-US" sz="1867" b="1" err="1"/>
              <a:t>AlphaZero</a:t>
            </a:r>
            <a:r>
              <a:rPr lang="en-US" sz="1867"/>
              <a:t> Silver et al, 2017</a:t>
            </a:r>
            <a:br>
              <a:rPr lang="en-US" sz="1867"/>
            </a:br>
            <a:r>
              <a:rPr lang="en-US" sz="1867">
                <a:latin typeface="Calibri"/>
                <a:cs typeface="Calibri"/>
              </a:rPr>
              <a:t>Tian et al, 2016; Maddison et al, 2014; Clark et al, 2015</a:t>
            </a:r>
            <a:br>
              <a:rPr lang="en-US" sz="1867"/>
            </a:br>
            <a:endParaRPr lang="en-US" sz="1867"/>
          </a:p>
          <a:p>
            <a:pPr algn="ctr">
              <a:defRPr/>
            </a:pPr>
            <a:br>
              <a:rPr lang="en-US" sz="1867"/>
            </a:br>
            <a:endParaRPr lang="en-US" sz="1867"/>
          </a:p>
        </p:txBody>
      </p:sp>
      <p:pic>
        <p:nvPicPr>
          <p:cNvPr id="43" name="Picture 42" descr="imgres.jpg">
            <a:extLst>
              <a:ext uri="{FF2B5EF4-FFF2-40B4-BE49-F238E27FC236}">
                <a16:creationId xmlns:a16="http://schemas.microsoft.com/office/drawing/2014/main" id="{B0BEFB5D-480A-7B4F-83CF-99CA65DC7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1100601"/>
            <a:ext cx="7416800" cy="4245308"/>
          </a:xfrm>
          <a:prstGeom prst="rect">
            <a:avLst/>
          </a:prstGeom>
        </p:spPr>
      </p:pic>
      <p:cxnSp>
        <p:nvCxnSpPr>
          <p:cNvPr id="12" name="Straight Connector 11">
            <a:extLst>
              <a:ext uri="{FF2B5EF4-FFF2-40B4-BE49-F238E27FC236}">
                <a16:creationId xmlns:a16="http://schemas.microsoft.com/office/drawing/2014/main" id="{51CA1CF1-4874-7D4E-8214-4798C49305D3}"/>
              </a:ext>
            </a:extLst>
          </p:cNvPr>
          <p:cNvCxnSpPr>
            <a:cxnSpLocks/>
          </p:cNvCxnSpPr>
          <p:nvPr/>
        </p:nvCxnSpPr>
        <p:spPr bwMode="auto">
          <a:xfrm>
            <a:off x="914400" y="1031237"/>
            <a:ext cx="0" cy="5283200"/>
          </a:xfrm>
          <a:prstGeom prst="line">
            <a:avLst/>
          </a:prstGeom>
          <a:noFill/>
          <a:ln w="12700"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EB027DA0-B1F2-6E44-911D-0E75458A9871}"/>
              </a:ext>
            </a:extLst>
          </p:cNvPr>
          <p:cNvSpPr txBox="1"/>
          <p:nvPr/>
        </p:nvSpPr>
        <p:spPr>
          <a:xfrm>
            <a:off x="203201" y="1132838"/>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2013</a:t>
            </a:r>
          </a:p>
        </p:txBody>
      </p:sp>
      <p:sp>
        <p:nvSpPr>
          <p:cNvPr id="17" name="TextBox 16">
            <a:extLst>
              <a:ext uri="{FF2B5EF4-FFF2-40B4-BE49-F238E27FC236}">
                <a16:creationId xmlns:a16="http://schemas.microsoft.com/office/drawing/2014/main" id="{5F3333E2-6227-7A47-9EFC-F4D6A6D1AA54}"/>
              </a:ext>
            </a:extLst>
          </p:cNvPr>
          <p:cNvSpPr txBox="1"/>
          <p:nvPr/>
        </p:nvSpPr>
        <p:spPr>
          <a:xfrm>
            <a:off x="1051577" y="1092201"/>
            <a:ext cx="1386918" cy="584775"/>
          </a:xfrm>
          <a:prstGeom prst="rect">
            <a:avLst/>
          </a:prstGeom>
          <a:noFill/>
        </p:spPr>
        <p:txBody>
          <a:bodyPr wrap="none" rtlCol="0">
            <a:spAutoFit/>
          </a:bodyPr>
          <a:lstStyle/>
          <a:p>
            <a:r>
              <a:rPr lang="en-US" sz="1600">
                <a:latin typeface="Palatino" pitchFamily="2" charset="77"/>
                <a:ea typeface="Palatino" pitchFamily="2" charset="77"/>
                <a:cs typeface="Calibri"/>
              </a:rPr>
              <a:t>Atari (DQN)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2" name="TextBox 21">
            <a:extLst>
              <a:ext uri="{FF2B5EF4-FFF2-40B4-BE49-F238E27FC236}">
                <a16:creationId xmlns:a16="http://schemas.microsoft.com/office/drawing/2014/main" id="{0B26B239-E2F7-0445-A1A8-415715B23010}"/>
              </a:ext>
            </a:extLst>
          </p:cNvPr>
          <p:cNvSpPr txBox="1"/>
          <p:nvPr/>
        </p:nvSpPr>
        <p:spPr>
          <a:xfrm>
            <a:off x="203201" y="2407047"/>
            <a:ext cx="601447" cy="338554"/>
          </a:xfrm>
          <a:prstGeom prst="rect">
            <a:avLst/>
          </a:prstGeom>
          <a:noFill/>
        </p:spPr>
        <p:txBody>
          <a:bodyPr wrap="none" rtlCol="0">
            <a:spAutoFit/>
          </a:bodyPr>
          <a:lstStyle/>
          <a:p>
            <a:r>
              <a:rPr lang="en-US" sz="1600" b="1">
                <a:latin typeface="Palatino" pitchFamily="2" charset="77"/>
                <a:ea typeface="Palatino" pitchFamily="2" charset="77"/>
                <a:cs typeface="Calibri"/>
              </a:rPr>
              <a:t>2015</a:t>
            </a:r>
          </a:p>
        </p:txBody>
      </p:sp>
      <p:sp>
        <p:nvSpPr>
          <p:cNvPr id="23" name="TextBox 22">
            <a:extLst>
              <a:ext uri="{FF2B5EF4-FFF2-40B4-BE49-F238E27FC236}">
                <a16:creationId xmlns:a16="http://schemas.microsoft.com/office/drawing/2014/main" id="{873BA49E-52E5-4448-BBB2-25533B4AB81A}"/>
              </a:ext>
            </a:extLst>
          </p:cNvPr>
          <p:cNvSpPr txBox="1"/>
          <p:nvPr/>
        </p:nvSpPr>
        <p:spPr>
          <a:xfrm>
            <a:off x="1044077" y="2407047"/>
            <a:ext cx="1326004" cy="584775"/>
          </a:xfrm>
          <a:prstGeom prst="rect">
            <a:avLst/>
          </a:prstGeom>
          <a:noFill/>
        </p:spPr>
        <p:txBody>
          <a:bodyPr wrap="none" rtlCol="0">
            <a:spAutoFit/>
          </a:bodyPr>
          <a:lstStyle/>
          <a:p>
            <a:r>
              <a:rPr lang="en-US" sz="1600" b="1">
                <a:latin typeface="Palatino" pitchFamily="2" charset="77"/>
                <a:ea typeface="Palatino" pitchFamily="2" charset="77"/>
                <a:cs typeface="Calibri"/>
              </a:rPr>
              <a:t>AlphaGo </a:t>
            </a:r>
            <a:br>
              <a:rPr lang="en-US" sz="1600" b="1">
                <a:latin typeface="Palatino" pitchFamily="2" charset="77"/>
                <a:ea typeface="Palatino" pitchFamily="2" charset="77"/>
                <a:cs typeface="Calibri"/>
              </a:rPr>
            </a:br>
            <a:r>
              <a:rPr lang="en-US" sz="1600" b="1">
                <a:latin typeface="Palatino" pitchFamily="2" charset="77"/>
                <a:ea typeface="Palatino" pitchFamily="2" charset="77"/>
                <a:cs typeface="Calibri"/>
              </a:rPr>
              <a:t>[</a:t>
            </a:r>
            <a:r>
              <a:rPr lang="en-US" sz="1600" b="1" err="1">
                <a:latin typeface="Palatino" pitchFamily="2" charset="77"/>
                <a:ea typeface="Palatino" pitchFamily="2" charset="77"/>
                <a:cs typeface="Calibri"/>
              </a:rPr>
              <a:t>Deepmind</a:t>
            </a:r>
            <a:r>
              <a:rPr lang="en-US" sz="1600" b="1">
                <a:latin typeface="Palatino" pitchFamily="2" charset="77"/>
                <a:ea typeface="Palatino" pitchFamily="2" charset="77"/>
                <a:cs typeface="Calibri"/>
              </a:rPr>
              <a:t>]</a:t>
            </a:r>
          </a:p>
        </p:txBody>
      </p:sp>
      <p:sp>
        <p:nvSpPr>
          <p:cNvPr id="14" name="Title 1">
            <a:extLst>
              <a:ext uri="{FF2B5EF4-FFF2-40B4-BE49-F238E27FC236}">
                <a16:creationId xmlns:a16="http://schemas.microsoft.com/office/drawing/2014/main" id="{8603464E-7B6D-A944-924B-06381147FE98}"/>
              </a:ext>
            </a:extLst>
          </p:cNvPr>
          <p:cNvSpPr txBox="1">
            <a:spLocks/>
          </p:cNvSpPr>
          <p:nvPr/>
        </p:nvSpPr>
        <p:spPr bwMode="auto">
          <a:xfrm>
            <a:off x="0" y="-43076"/>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kern="0" dirty="0">
                <a:ea typeface="ＭＳ Ｐゴシック" pitchFamily="34" charset="-128"/>
              </a:rPr>
              <a:t>Deep Reinforcement Learning</a:t>
            </a:r>
          </a:p>
        </p:txBody>
      </p:sp>
    </p:spTree>
    <p:extLst>
      <p:ext uri="{BB962C8B-B14F-4D97-AF65-F5344CB8AC3E}">
        <p14:creationId xmlns:p14="http://schemas.microsoft.com/office/powerpoint/2010/main" val="18153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96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304800" y="1397001"/>
            <a:ext cx="4470400" cy="4729164"/>
          </a:xfrm>
        </p:spPr>
        <p:txBody>
          <a:bodyPr/>
          <a:lstStyle/>
          <a:p>
            <a:r>
              <a:rPr lang="en-US" sz="2400" dirty="0"/>
              <a:t>We’re doing way too much work with </a:t>
            </a:r>
            <a:r>
              <a:rPr lang="en-US" sz="2400" dirty="0" err="1"/>
              <a:t>expectimax</a:t>
            </a:r>
            <a:r>
              <a:rPr lang="en-US" sz="2400" dirty="0"/>
              <a:t>!</a:t>
            </a:r>
          </a:p>
          <a:p>
            <a:pPr lvl="1"/>
            <a:endParaRPr lang="en-US" sz="2000" dirty="0"/>
          </a:p>
          <a:p>
            <a:r>
              <a:rPr lang="en-US" sz="2400" dirty="0"/>
              <a:t>Problem: States are repeated </a:t>
            </a:r>
          </a:p>
          <a:p>
            <a:pPr lvl="1"/>
            <a:r>
              <a:rPr lang="en-US" sz="2000" dirty="0"/>
              <a:t>Idea: Only compute needed quantities once</a:t>
            </a:r>
          </a:p>
          <a:p>
            <a:pPr lvl="1"/>
            <a:endParaRPr lang="en-US" sz="2000" dirty="0"/>
          </a:p>
          <a:p>
            <a:r>
              <a:rPr lang="en-US" sz="2400" dirty="0"/>
              <a:t>Problem: Tree goes on forever</a:t>
            </a:r>
          </a:p>
          <a:p>
            <a:pPr lvl="1"/>
            <a:r>
              <a:rPr lang="en-US" sz="2000" dirty="0"/>
              <a:t>Idea: Do a depth-limited computation, but with increasing depths until change is small</a:t>
            </a:r>
          </a:p>
          <a:p>
            <a:pPr lvl="1"/>
            <a:r>
              <a:rPr lang="en-US" sz="2000" dirty="0"/>
              <a:t>Note: deep parts of the tree eventually don’t matter if </a:t>
            </a:r>
            <a:r>
              <a:rPr lang="el-GR" sz="2000" dirty="0">
                <a:latin typeface="Times New Roman" pitchFamily="18" charset="0"/>
                <a:cs typeface="Times New Roman" pitchFamily="18" charset="0"/>
              </a:rPr>
              <a:t>γ</a:t>
            </a:r>
            <a:r>
              <a:rPr lang="en-US" sz="2000"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73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a:ln>
                <a:noFill/>
              </a:ln>
              <a:solidFill>
                <a:schemeClr val="accent2"/>
              </a:solidFill>
              <a:effectLst/>
              <a:uLnTx/>
              <a:uFillTx/>
              <a:latin typeface="Palatino" pitchFamily="2" charset="77"/>
              <a:ea typeface="Palatino" pitchFamily="2" charset="77"/>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a:ln>
                  <a:noFill/>
                </a:ln>
                <a:solidFill>
                  <a:schemeClr val="accent2"/>
                </a:solidFill>
                <a:effectLst/>
                <a:uLnTx/>
                <a:uFillTx/>
                <a:latin typeface="Palatino" pitchFamily="2" charset="77"/>
                <a:ea typeface="Palatino" pitchFamily="2" charset="77"/>
              </a:rPr>
              <a:t>The value</a:t>
            </a:r>
            <a:r>
              <a:rPr kumimoji="0" lang="en-US" sz="2800" b="0" i="0" u="none" strike="noStrike" kern="0" cap="none" spc="0" normalizeH="0" noProof="0" dirty="0">
                <a:ln>
                  <a:noFill/>
                </a:ln>
                <a:solidFill>
                  <a:schemeClr val="accent2"/>
                </a:solidFill>
                <a:effectLst/>
                <a:uLnTx/>
                <a:uFillTx/>
                <a:latin typeface="Palatino" pitchFamily="2" charset="77"/>
                <a:ea typeface="Palatino" pitchFamily="2" charset="77"/>
              </a:rPr>
              <a:t> (</a:t>
            </a:r>
            <a:r>
              <a:rPr kumimoji="0" lang="en-US" sz="2800" b="0" i="0" u="none" strike="noStrike" kern="0" cap="none" spc="0" normalizeH="0" baseline="0" noProof="0" dirty="0">
                <a:ln>
                  <a:noFill/>
                </a:ln>
                <a:solidFill>
                  <a:schemeClr val="accent2"/>
                </a:solidFill>
                <a:effectLst/>
                <a:uLnTx/>
                <a:uFillTx/>
                <a:latin typeface="Palatino" pitchFamily="2" charset="77"/>
                <a:ea typeface="Palatino" pitchFamily="2" charset="77"/>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a:ln>
                  <a:noFill/>
                </a:ln>
                <a:effectLst/>
                <a:uLnTx/>
                <a:uFillTx/>
                <a:latin typeface="Palatino" pitchFamily="2" charset="77"/>
                <a:ea typeface="Palatino" pitchFamily="2" charset="77"/>
              </a:rPr>
              <a:t>V</a:t>
            </a:r>
            <a:r>
              <a:rPr kumimoji="0" lang="en-US" sz="2800" b="0" i="0" u="none" strike="noStrike" kern="0" cap="none" spc="0" normalizeH="0" baseline="30000" noProof="0" dirty="0">
                <a:ln>
                  <a:noFill/>
                </a:ln>
                <a:effectLst/>
                <a:uLnTx/>
                <a:uFillTx/>
                <a:latin typeface="Palatino" pitchFamily="2" charset="77"/>
                <a:ea typeface="Palatino" pitchFamily="2" charset="77"/>
                <a:sym typeface="Symbol" pitchFamily="18" charset="2"/>
              </a:rPr>
              <a:t>*</a:t>
            </a:r>
            <a:r>
              <a:rPr kumimoji="0" lang="en-US" sz="2800" b="0" i="0" u="none" strike="noStrike" kern="0" cap="none" spc="0" normalizeH="0" baseline="0" noProof="0" dirty="0">
                <a:ln>
                  <a:noFill/>
                </a:ln>
                <a:effectLst/>
                <a:uLnTx/>
                <a:uFillTx/>
                <a:latin typeface="Palatino" pitchFamily="2" charset="77"/>
                <a:ea typeface="Palatino" pitchFamily="2" charset="77"/>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a:ln>
                <a:noFill/>
              </a:ln>
              <a:solidFill>
                <a:schemeClr val="accent2"/>
              </a:solidFill>
              <a:effectLst/>
              <a:uLnTx/>
              <a:uFillTx/>
              <a:latin typeface="Palatino" pitchFamily="2" charset="77"/>
              <a:ea typeface="Palatino" pitchFamily="2" charset="77"/>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a:ln>
                  <a:noFill/>
                </a:ln>
                <a:solidFill>
                  <a:srgbClr val="008000"/>
                </a:solidFill>
                <a:effectLst/>
                <a:uLnTx/>
                <a:uFillTx/>
                <a:latin typeface="Palatino" pitchFamily="2" charset="77"/>
                <a:ea typeface="Palatino" pitchFamily="2" charset="77"/>
              </a:rPr>
              <a:t>The value (utility) of a q-state (</a:t>
            </a:r>
            <a:r>
              <a:rPr kumimoji="0" lang="en-US" sz="2800" b="0" i="0" u="none" strike="noStrike" kern="0" cap="none" spc="0" normalizeH="0" baseline="0" noProof="0" dirty="0" err="1">
                <a:ln>
                  <a:noFill/>
                </a:ln>
                <a:solidFill>
                  <a:srgbClr val="008000"/>
                </a:solidFill>
                <a:effectLst/>
                <a:uLnTx/>
                <a:uFillTx/>
                <a:latin typeface="Palatino" pitchFamily="2" charset="77"/>
                <a:ea typeface="Palatino" pitchFamily="2" charset="77"/>
              </a:rPr>
              <a:t>s,a</a:t>
            </a:r>
            <a:r>
              <a:rPr kumimoji="0" lang="en-US" sz="2800" b="0" i="0" u="none" strike="noStrike" kern="0" cap="none" spc="0" normalizeH="0" baseline="0" noProof="0" dirty="0">
                <a:ln>
                  <a:noFill/>
                </a:ln>
                <a:solidFill>
                  <a:srgbClr val="008000"/>
                </a:solidFill>
                <a:effectLst/>
                <a:uLnTx/>
                <a:uFillTx/>
                <a:latin typeface="Palatino" pitchFamily="2" charset="77"/>
                <a:ea typeface="Palatino" pitchFamily="2" charset="77"/>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a:ln>
                  <a:noFill/>
                </a:ln>
                <a:effectLst/>
                <a:uLnTx/>
                <a:uFillTx/>
                <a:latin typeface="Palatino" pitchFamily="2" charset="77"/>
                <a:ea typeface="Palatino" pitchFamily="2" charset="77"/>
              </a:rPr>
              <a:t>Q</a:t>
            </a:r>
            <a:r>
              <a:rPr kumimoji="0" lang="en-US" sz="2800" b="0" i="0" u="none" strike="noStrike" kern="0" cap="none" spc="0" normalizeH="0" baseline="30000" noProof="0" dirty="0">
                <a:ln>
                  <a:noFill/>
                </a:ln>
                <a:effectLst/>
                <a:uLnTx/>
                <a:uFillTx/>
                <a:latin typeface="Palatino" pitchFamily="2" charset="77"/>
                <a:ea typeface="Palatino" pitchFamily="2" charset="77"/>
                <a:sym typeface="Symbol" pitchFamily="18" charset="2"/>
              </a:rPr>
              <a:t>*</a:t>
            </a:r>
            <a:r>
              <a:rPr kumimoji="0" lang="en-US" sz="2800" b="0" i="0" u="none" strike="noStrike" kern="0" cap="none" spc="0" normalizeH="0" baseline="0" noProof="0" dirty="0">
                <a:ln>
                  <a:noFill/>
                </a:ln>
                <a:effectLst/>
                <a:uLnTx/>
                <a:uFillTx/>
                <a:latin typeface="Palatino" pitchFamily="2" charset="77"/>
                <a:ea typeface="Palatino" pitchFamily="2" charset="77"/>
              </a:rPr>
              <a:t>(</a:t>
            </a:r>
            <a:r>
              <a:rPr kumimoji="0" lang="en-US" sz="2800" b="0" i="0" u="none" strike="noStrike" kern="0" cap="none" spc="0" normalizeH="0" baseline="0" noProof="0" dirty="0" err="1">
                <a:ln>
                  <a:noFill/>
                </a:ln>
                <a:effectLst/>
                <a:uLnTx/>
                <a:uFillTx/>
                <a:latin typeface="Palatino" pitchFamily="2" charset="77"/>
                <a:ea typeface="Palatino" pitchFamily="2" charset="77"/>
              </a:rPr>
              <a:t>s,a</a:t>
            </a:r>
            <a:r>
              <a:rPr kumimoji="0" lang="en-US" sz="2800" b="0" i="0" u="none" strike="noStrike" kern="0" cap="none" spc="0" normalizeH="0" baseline="0" noProof="0" dirty="0">
                <a:ln>
                  <a:noFill/>
                </a:ln>
                <a:effectLst/>
                <a:uLnTx/>
                <a:uFillTx/>
                <a:latin typeface="Palatino" pitchFamily="2" charset="77"/>
                <a:ea typeface="Palatino" pitchFamily="2" charset="77"/>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dirty="0">
              <a:ln>
                <a:noFill/>
              </a:ln>
              <a:solidFill>
                <a:srgbClr val="CC0000"/>
              </a:solidFill>
              <a:effectLst/>
              <a:uLnTx/>
              <a:uFillTx/>
              <a:latin typeface="Palatino" pitchFamily="2" charset="77"/>
              <a:ea typeface="Palatino" pitchFamily="2" charset="77"/>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a:ln>
                  <a:noFill/>
                </a:ln>
                <a:solidFill>
                  <a:schemeClr val="accent2"/>
                </a:solidFill>
                <a:effectLst/>
                <a:uLnTx/>
                <a:uFillTx/>
                <a:latin typeface="Palatino" pitchFamily="2" charset="77"/>
                <a:ea typeface="Palatino" pitchFamily="2" charset="77"/>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a:ln>
                  <a:noFill/>
                </a:ln>
                <a:effectLst/>
                <a:uLnTx/>
                <a:uFillTx/>
                <a:latin typeface="Palatino" pitchFamily="2" charset="77"/>
                <a:ea typeface="Palatino" pitchFamily="2" charset="77"/>
                <a:sym typeface="Symbol" pitchFamily="18" charset="2"/>
              </a:rPr>
              <a:t></a:t>
            </a:r>
            <a:r>
              <a:rPr kumimoji="0" lang="en-US" sz="2800" b="0" i="0" u="none" strike="noStrike" kern="0" cap="none" spc="0" normalizeH="0" baseline="30000" noProof="0" dirty="0">
                <a:ln>
                  <a:noFill/>
                </a:ln>
                <a:effectLst/>
                <a:uLnTx/>
                <a:uFillTx/>
                <a:latin typeface="Palatino" pitchFamily="2" charset="77"/>
                <a:ea typeface="Palatino" pitchFamily="2" charset="77"/>
                <a:sym typeface="Symbol" pitchFamily="18" charset="2"/>
              </a:rPr>
              <a:t>*</a:t>
            </a:r>
            <a:r>
              <a:rPr kumimoji="0" lang="en-US" sz="2800" b="0" i="0" u="none" strike="noStrike" kern="0" cap="none" spc="0" normalizeH="0" baseline="0" noProof="0" dirty="0">
                <a:ln>
                  <a:noFill/>
                </a:ln>
                <a:effectLst/>
                <a:uLnTx/>
                <a:uFillTx/>
                <a:latin typeface="Palatino" pitchFamily="2" charset="77"/>
                <a:ea typeface="Palatino" pitchFamily="2" charset="77"/>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Palatino" pitchFamily="2" charset="77"/>
              <a:ea typeface="Palatino" pitchFamily="2" charset="77"/>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Palatino" pitchFamily="2" charset="77"/>
              <a:ea typeface="Palatino" pitchFamily="2" charset="77"/>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Palatino" pitchFamily="2" charset="77"/>
              <a:ea typeface="Palatino" pitchFamily="2" charset="77"/>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Palatino" pitchFamily="2" charset="77"/>
                <a:ea typeface="Palatino" pitchFamily="2" charset="77"/>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Palatino" pitchFamily="2" charset="77"/>
                <a:ea typeface="Palatino" pitchFamily="2" charset="77"/>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Palatino" pitchFamily="2" charset="77"/>
                <a:ea typeface="Palatino" pitchFamily="2" charset="77"/>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Palatino" pitchFamily="2" charset="77"/>
                <a:ea typeface="Palatino" pitchFamily="2" charset="77"/>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Palatino" pitchFamily="2" charset="77"/>
                <a:ea typeface="Palatino" pitchFamily="2" charset="77"/>
                <a:cs typeface="Calibri"/>
              </a:rPr>
              <a:t>(s,a,s’) is a </a:t>
            </a:r>
            <a:br>
              <a:rPr lang="en-US" sz="2000">
                <a:solidFill>
                  <a:srgbClr val="C00000"/>
                </a:solidFill>
                <a:latin typeface="Palatino" pitchFamily="2" charset="77"/>
                <a:ea typeface="Palatino" pitchFamily="2" charset="77"/>
                <a:cs typeface="Calibri"/>
              </a:rPr>
            </a:br>
            <a:r>
              <a:rPr lang="en-US" sz="2000" i="1">
                <a:solidFill>
                  <a:srgbClr val="C00000"/>
                </a:solidFill>
                <a:latin typeface="Palatino" pitchFamily="2" charset="77"/>
                <a:ea typeface="Palatino" pitchFamily="2" charset="77"/>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Palatino" pitchFamily="2" charset="77"/>
                <a:ea typeface="Palatino" pitchFamily="2" charset="77"/>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Palatino" pitchFamily="2" charset="77"/>
                <a:ea typeface="Palatino" pitchFamily="2" charset="77"/>
                <a:cs typeface="Calibri"/>
              </a:rPr>
              <a:t>s is a </a:t>
            </a:r>
            <a:r>
              <a:rPr lang="en-US" sz="2000" i="1">
                <a:solidFill>
                  <a:srgbClr val="0000FF"/>
                </a:solidFill>
                <a:latin typeface="Palatino" pitchFamily="2" charset="77"/>
                <a:ea typeface="Palatino" pitchFamily="2" charset="77"/>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Palatino" pitchFamily="2" charset="77"/>
                <a:ea typeface="Palatino" pitchFamily="2" charset="77"/>
                <a:cs typeface="Calibri"/>
              </a:rPr>
              <a:t>(s, a) is a </a:t>
            </a:r>
            <a:r>
              <a:rPr lang="en-US" sz="2000" i="1" dirty="0">
                <a:solidFill>
                  <a:srgbClr val="008000"/>
                </a:solidFill>
                <a:latin typeface="Palatino" pitchFamily="2" charset="77"/>
                <a:ea typeface="Palatino" pitchFamily="2" charset="77"/>
                <a:cs typeface="Calibri"/>
              </a:rPr>
              <a:t>q-state</a:t>
            </a:r>
          </a:p>
        </p:txBody>
      </p:sp>
    </p:spTree>
    <p:extLst>
      <p:ext uri="{BB962C8B-B14F-4D97-AF65-F5344CB8AC3E}">
        <p14:creationId xmlns:p14="http://schemas.microsoft.com/office/powerpoint/2010/main" val="27310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Gridworld</a:t>
            </a:r>
            <a:r>
              <a:rPr lang="en-US" dirty="0"/>
              <a:t> V* Values</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0.54 PM.png"/>
          <p:cNvPicPr>
            <a:picLocks noChangeAspect="1"/>
          </p:cNvPicPr>
          <p:nvPr/>
        </p:nvPicPr>
        <p:blipFill rotWithShape="1">
          <a:blip r:embed="rId3">
            <a:extLst>
              <a:ext uri="{28A0092B-C50C-407E-A947-70E740481C1C}">
                <a14:useLocalDpi xmlns:a14="http://schemas.microsoft.com/office/drawing/2010/main" val="0"/>
              </a:ext>
            </a:extLst>
          </a:blip>
          <a:srcRect b="16133"/>
          <a:stretch/>
        </p:blipFill>
        <p:spPr>
          <a:xfrm>
            <a:off x="3233330" y="1372194"/>
            <a:ext cx="6215470" cy="4800006"/>
          </a:xfrm>
          <a:prstGeom prst="rect">
            <a:avLst/>
          </a:prstGeom>
        </p:spPr>
      </p:pic>
    </p:spTree>
    <p:extLst>
      <p:ext uri="{BB962C8B-B14F-4D97-AF65-F5344CB8AC3E}">
        <p14:creationId xmlns:p14="http://schemas.microsoft.com/office/powerpoint/2010/main" val="1746891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Gridworld</a:t>
            </a:r>
            <a:r>
              <a:rPr lang="en-US" dirty="0"/>
              <a:t> Q* Values</a:t>
            </a:r>
          </a:p>
        </p:txBody>
      </p:sp>
      <p:sp>
        <p:nvSpPr>
          <p:cNvPr id="6" name="TextBox 5"/>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0.58 PM.png"/>
          <p:cNvPicPr>
            <a:picLocks noChangeAspect="1"/>
          </p:cNvPicPr>
          <p:nvPr/>
        </p:nvPicPr>
        <p:blipFill rotWithShape="1">
          <a:blip r:embed="rId3">
            <a:extLst>
              <a:ext uri="{28A0092B-C50C-407E-A947-70E740481C1C}">
                <a14:useLocalDpi xmlns:a14="http://schemas.microsoft.com/office/drawing/2010/main" val="0"/>
              </a:ext>
            </a:extLst>
          </a:blip>
          <a:srcRect b="16156"/>
          <a:stretch/>
        </p:blipFill>
        <p:spPr>
          <a:xfrm>
            <a:off x="3233282" y="1380530"/>
            <a:ext cx="6215518" cy="4791670"/>
          </a:xfrm>
          <a:prstGeom prst="rect">
            <a:avLst/>
          </a:prstGeom>
        </p:spPr>
      </p:pic>
    </p:spTree>
    <p:extLst>
      <p:ext uri="{BB962C8B-B14F-4D97-AF65-F5344CB8AC3E}">
        <p14:creationId xmlns:p14="http://schemas.microsoft.com/office/powerpoint/2010/main" val="523434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States</a:t>
            </a:r>
          </a:p>
        </p:txBody>
      </p:sp>
      <p:sp>
        <p:nvSpPr>
          <p:cNvPr id="3" name="Content Placeholder 2"/>
          <p:cNvSpPr>
            <a:spLocks noGrp="1"/>
          </p:cNvSpPr>
          <p:nvPr>
            <p:ph idx="1"/>
          </p:nvPr>
        </p:nvSpPr>
        <p:spPr/>
        <p:txBody>
          <a:bodyPr/>
          <a:lstStyle/>
          <a:p>
            <a:r>
              <a:rPr lang="en-US" sz="2800" dirty="0"/>
              <a:t>Recursive definition of value:</a:t>
            </a:r>
          </a:p>
        </p:txBody>
      </p:sp>
      <p:grpSp>
        <p:nvGrpSpPr>
          <p:cNvPr id="27" name="Group 4"/>
          <p:cNvGrpSpPr>
            <a:grpSpLocks/>
          </p:cNvGrpSpPr>
          <p:nvPr/>
        </p:nvGrpSpPr>
        <p:grpSpPr bwMode="auto">
          <a:xfrm>
            <a:off x="8991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Palatino" pitchFamily="2" charset="77"/>
                <a:ea typeface="Palatino" pitchFamily="2" charset="77"/>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Palatino" pitchFamily="2" charset="77"/>
                  <a:ea typeface="Palatino" pitchFamily="2" charset="77"/>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Palatino" pitchFamily="2" charset="77"/>
                  <a:ea typeface="Palatino" pitchFamily="2" charset="77"/>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Palatino" pitchFamily="2" charset="77"/>
                  <a:ea typeface="Palatino" pitchFamily="2" charset="77"/>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Palatino" pitchFamily="2" charset="77"/>
                  <a:ea typeface="Palatino" pitchFamily="2" charset="77"/>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Palatino" pitchFamily="2" charset="77"/>
                <a:ea typeface="Palatino" pitchFamily="2" charset="77"/>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Palatino" pitchFamily="2" charset="77"/>
                  <a:ea typeface="Palatino" pitchFamily="2" charset="77"/>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Palatino" pitchFamily="2" charset="77"/>
                  <a:ea typeface="Palatino" pitchFamily="2" charset="77"/>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Palatino" pitchFamily="2" charset="77"/>
                  <a:ea typeface="Palatino" pitchFamily="2" charset="77"/>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Palatino" pitchFamily="2" charset="77"/>
                  <a:ea typeface="Palatino" pitchFamily="2" charset="77"/>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Palatino" pitchFamily="2" charset="77"/>
                  <a:ea typeface="Palatino" pitchFamily="2" charset="77"/>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Palatino" pitchFamily="2" charset="77"/>
                  <a:ea typeface="Palatino" pitchFamily="2" charset="77"/>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Palatino" pitchFamily="2" charset="77"/>
                  <a:ea typeface="Palatino" pitchFamily="2" charset="77"/>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Palatino" pitchFamily="2" charset="77"/>
                  <a:ea typeface="Palatino" pitchFamily="2" charset="77"/>
                </a:rPr>
                <a:t>s,a,s</a:t>
              </a:r>
              <a:r>
                <a:rPr lang="ja-JP" altLang="en-US" sz="2400">
                  <a:latin typeface="Palatino" pitchFamily="2" charset="77"/>
                </a:rPr>
                <a:t>’</a:t>
              </a:r>
              <a:endParaRPr lang="en-US" sz="2400" dirty="0">
                <a:latin typeface="Palatino" pitchFamily="2" charset="77"/>
                <a:ea typeface="Palatino" pitchFamily="2" charset="77"/>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Palatino" pitchFamily="2" charset="77"/>
                <a:ea typeface="Palatino" pitchFamily="2" charset="77"/>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Palatino" pitchFamily="2" charset="77"/>
                  <a:ea typeface="Palatino" pitchFamily="2" charset="77"/>
                </a:rPr>
                <a:t>s</a:t>
              </a:r>
              <a:r>
                <a:rPr lang="ja-JP" altLang="en-US" sz="2400">
                  <a:solidFill>
                    <a:srgbClr val="0000FF"/>
                  </a:solidFill>
                  <a:latin typeface="Palatino" pitchFamily="2" charset="77"/>
                </a:rPr>
                <a:t>’</a:t>
              </a:r>
              <a:endParaRPr lang="en-US" sz="2400" dirty="0">
                <a:solidFill>
                  <a:srgbClr val="0000FF"/>
                </a:solidFill>
                <a:latin typeface="Palatino" pitchFamily="2" charset="77"/>
                <a:ea typeface="Palatino" pitchFamily="2" charset="77"/>
              </a:endParaRPr>
            </a:p>
          </p:txBody>
        </p:sp>
      </p:grpSp>
      <p:pic>
        <p:nvPicPr>
          <p:cNvPr id="4" name="Picture 3"/>
          <p:cNvPicPr>
            <a:picLocks noChangeAspect="1"/>
          </p:cNvPicPr>
          <p:nvPr/>
        </p:nvPicPr>
        <p:blipFill>
          <a:blip r:embed="rId2"/>
          <a:stretch>
            <a:fillRect/>
          </a:stretch>
        </p:blipFill>
        <p:spPr>
          <a:xfrm>
            <a:off x="372241" y="2413604"/>
            <a:ext cx="1587500" cy="482600"/>
          </a:xfrm>
          <a:prstGeom prst="rect">
            <a:avLst/>
          </a:prstGeom>
        </p:spPr>
      </p:pic>
      <p:pic>
        <p:nvPicPr>
          <p:cNvPr id="5" name="Picture 4"/>
          <p:cNvPicPr>
            <a:picLocks noChangeAspect="1"/>
          </p:cNvPicPr>
          <p:nvPr/>
        </p:nvPicPr>
        <p:blipFill>
          <a:blip r:embed="rId3"/>
          <a:stretch>
            <a:fillRect/>
          </a:stretch>
        </p:blipFill>
        <p:spPr>
          <a:xfrm>
            <a:off x="3580305" y="2364608"/>
            <a:ext cx="1498600" cy="482600"/>
          </a:xfrm>
          <a:prstGeom prst="rect">
            <a:avLst/>
          </a:prstGeom>
        </p:spPr>
      </p:pic>
      <p:pic>
        <p:nvPicPr>
          <p:cNvPr id="6" name="Picture 5"/>
          <p:cNvPicPr>
            <a:picLocks noChangeAspect="1"/>
          </p:cNvPicPr>
          <p:nvPr/>
        </p:nvPicPr>
        <p:blipFill>
          <a:blip r:embed="rId4"/>
          <a:stretch>
            <a:fillRect/>
          </a:stretch>
        </p:blipFill>
        <p:spPr>
          <a:xfrm>
            <a:off x="2430737" y="2493797"/>
            <a:ext cx="850900" cy="508000"/>
          </a:xfrm>
          <a:prstGeom prst="rect">
            <a:avLst/>
          </a:prstGeom>
        </p:spPr>
      </p:pic>
      <p:pic>
        <p:nvPicPr>
          <p:cNvPr id="7" name="Picture 6"/>
          <p:cNvPicPr>
            <a:picLocks noChangeAspect="1"/>
          </p:cNvPicPr>
          <p:nvPr/>
        </p:nvPicPr>
        <p:blipFill>
          <a:blip r:embed="rId5"/>
          <a:stretch>
            <a:fillRect/>
          </a:stretch>
        </p:blipFill>
        <p:spPr>
          <a:xfrm>
            <a:off x="372241" y="3662200"/>
            <a:ext cx="2019300" cy="482600"/>
          </a:xfrm>
          <a:prstGeom prst="rect">
            <a:avLst/>
          </a:prstGeom>
        </p:spPr>
      </p:pic>
      <p:pic>
        <p:nvPicPr>
          <p:cNvPr id="8" name="Picture 7"/>
          <p:cNvPicPr>
            <a:picLocks noChangeAspect="1"/>
          </p:cNvPicPr>
          <p:nvPr/>
        </p:nvPicPr>
        <p:blipFill>
          <a:blip r:embed="rId6"/>
          <a:stretch>
            <a:fillRect/>
          </a:stretch>
        </p:blipFill>
        <p:spPr>
          <a:xfrm>
            <a:off x="5031179" y="3643150"/>
            <a:ext cx="1765300" cy="520700"/>
          </a:xfrm>
          <a:prstGeom prst="rect">
            <a:avLst/>
          </a:prstGeom>
        </p:spPr>
      </p:pic>
      <p:pic>
        <p:nvPicPr>
          <p:cNvPr id="9" name="Picture 8"/>
          <p:cNvPicPr>
            <a:picLocks noChangeAspect="1"/>
          </p:cNvPicPr>
          <p:nvPr/>
        </p:nvPicPr>
        <p:blipFill>
          <a:blip r:embed="rId7"/>
          <a:stretch>
            <a:fillRect/>
          </a:stretch>
        </p:blipFill>
        <p:spPr>
          <a:xfrm>
            <a:off x="6863869" y="3719402"/>
            <a:ext cx="330200" cy="330200"/>
          </a:xfrm>
          <a:prstGeom prst="rect">
            <a:avLst/>
          </a:prstGeom>
        </p:spPr>
      </p:pic>
      <p:pic>
        <p:nvPicPr>
          <p:cNvPr id="10" name="Picture 9"/>
          <p:cNvPicPr>
            <a:picLocks noChangeAspect="1"/>
          </p:cNvPicPr>
          <p:nvPr/>
        </p:nvPicPr>
        <p:blipFill>
          <a:blip r:embed="rId8"/>
          <a:stretch>
            <a:fillRect/>
          </a:stretch>
        </p:blipFill>
        <p:spPr>
          <a:xfrm>
            <a:off x="7761666" y="3643150"/>
            <a:ext cx="1206500" cy="520700"/>
          </a:xfrm>
          <a:prstGeom prst="rect">
            <a:avLst/>
          </a:prstGeom>
        </p:spPr>
      </p:pic>
      <p:pic>
        <p:nvPicPr>
          <p:cNvPr id="11" name="Picture 10"/>
          <p:cNvPicPr>
            <a:picLocks noChangeAspect="1"/>
          </p:cNvPicPr>
          <p:nvPr/>
        </p:nvPicPr>
        <p:blipFill>
          <a:blip r:embed="rId9"/>
          <a:stretch>
            <a:fillRect/>
          </a:stretch>
        </p:blipFill>
        <p:spPr>
          <a:xfrm>
            <a:off x="7329226" y="3689185"/>
            <a:ext cx="279400" cy="342900"/>
          </a:xfrm>
          <a:prstGeom prst="rect">
            <a:avLst/>
          </a:prstGeom>
        </p:spPr>
      </p:pic>
      <p:pic>
        <p:nvPicPr>
          <p:cNvPr id="12" name="Picture 11"/>
          <p:cNvPicPr>
            <a:picLocks noChangeAspect="1"/>
          </p:cNvPicPr>
          <p:nvPr/>
        </p:nvPicPr>
        <p:blipFill>
          <a:blip r:embed="rId10"/>
          <a:stretch>
            <a:fillRect/>
          </a:stretch>
        </p:blipFill>
        <p:spPr>
          <a:xfrm>
            <a:off x="4849301" y="3619751"/>
            <a:ext cx="76200" cy="482600"/>
          </a:xfrm>
          <a:prstGeom prst="rect">
            <a:avLst/>
          </a:prstGeom>
        </p:spPr>
      </p:pic>
      <p:pic>
        <p:nvPicPr>
          <p:cNvPr id="13" name="Picture 12"/>
          <p:cNvPicPr>
            <a:picLocks noChangeAspect="1"/>
          </p:cNvPicPr>
          <p:nvPr/>
        </p:nvPicPr>
        <p:blipFill>
          <a:blip r:embed="rId11"/>
          <a:stretch>
            <a:fillRect/>
          </a:stretch>
        </p:blipFill>
        <p:spPr>
          <a:xfrm>
            <a:off x="9067800" y="3619751"/>
            <a:ext cx="76200" cy="482600"/>
          </a:xfrm>
          <a:prstGeom prst="rect">
            <a:avLst/>
          </a:prstGeom>
        </p:spPr>
      </p:pic>
      <p:pic>
        <p:nvPicPr>
          <p:cNvPr id="14" name="Picture 13"/>
          <p:cNvPicPr>
            <a:picLocks noChangeAspect="1"/>
          </p:cNvPicPr>
          <p:nvPr/>
        </p:nvPicPr>
        <p:blipFill>
          <a:blip r:embed="rId12"/>
          <a:stretch>
            <a:fillRect/>
          </a:stretch>
        </p:blipFill>
        <p:spPr>
          <a:xfrm>
            <a:off x="2423281" y="3581400"/>
            <a:ext cx="2324100" cy="927100"/>
          </a:xfrm>
          <a:prstGeom prst="rect">
            <a:avLst/>
          </a:prstGeom>
        </p:spPr>
      </p:pic>
      <p:pic>
        <p:nvPicPr>
          <p:cNvPr id="16" name="Picture 15"/>
          <p:cNvPicPr>
            <a:picLocks noChangeAspect="1"/>
          </p:cNvPicPr>
          <p:nvPr/>
        </p:nvPicPr>
        <p:blipFill>
          <a:blip r:embed="rId13"/>
          <a:stretch>
            <a:fillRect/>
          </a:stretch>
        </p:blipFill>
        <p:spPr>
          <a:xfrm>
            <a:off x="312927" y="5276494"/>
            <a:ext cx="9245600" cy="927100"/>
          </a:xfrm>
          <a:prstGeom prst="rect">
            <a:avLst/>
          </a:prstGeom>
        </p:spPr>
      </p:pic>
    </p:spTree>
    <p:extLst>
      <p:ext uri="{BB962C8B-B14F-4D97-AF65-F5344CB8AC3E}">
        <p14:creationId xmlns:p14="http://schemas.microsoft.com/office/powerpoint/2010/main" val="7830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406400" y="1397001"/>
            <a:ext cx="7823200" cy="4729164"/>
          </a:xfrm>
        </p:spPr>
        <p:txBody>
          <a:bodyPr/>
          <a:lstStyle/>
          <a:p>
            <a:r>
              <a:rPr lang="en-US" sz="2400" dirty="0"/>
              <a:t>Key idea: time-limited values</a:t>
            </a:r>
          </a:p>
          <a:p>
            <a:pPr lvl="4"/>
            <a:endParaRPr lang="en-US" sz="1200" dirty="0"/>
          </a:p>
          <a:p>
            <a:r>
              <a:rPr lang="en-US" sz="2400" dirty="0"/>
              <a:t>Define </a:t>
            </a:r>
            <a:r>
              <a:rPr lang="en-US" sz="2400" dirty="0" err="1"/>
              <a:t>V</a:t>
            </a:r>
            <a:r>
              <a:rPr lang="en-US" sz="2400" baseline="-25000" dirty="0" err="1"/>
              <a:t>k</a:t>
            </a:r>
            <a:r>
              <a:rPr lang="en-US" sz="2400" dirty="0"/>
              <a:t>(s) to be the optimal value of s if the game ends in k more time steps</a:t>
            </a:r>
          </a:p>
          <a:p>
            <a:pPr lvl="1"/>
            <a:r>
              <a:rPr lang="en-US" sz="2000" dirty="0"/>
              <a:t>Equivalently, it’s what a depth-k </a:t>
            </a:r>
            <a:r>
              <a:rPr lang="en-US" sz="2000" dirty="0" err="1"/>
              <a:t>expectimax</a:t>
            </a:r>
            <a:r>
              <a:rPr lang="en-US" sz="2000" dirty="0"/>
              <a:t> would give from s</a:t>
            </a:r>
          </a:p>
          <a:p>
            <a:endParaRPr lang="en-US" sz="2400"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sp>
        <p:nvSpPr>
          <p:cNvPr id="5" name="Text Box 28"/>
          <p:cNvSpPr txBox="1">
            <a:spLocks noChangeArrowheads="1"/>
          </p:cNvSpPr>
          <p:nvPr/>
        </p:nvSpPr>
        <p:spPr bwMode="auto">
          <a:xfrm>
            <a:off x="7696200" y="6488112"/>
            <a:ext cx="44958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Palatino" pitchFamily="2" charset="77"/>
                <a:ea typeface="Palatino" pitchFamily="2" charset="77"/>
              </a:rPr>
              <a:t>[Demo – time-limited values (L8D4)]</a:t>
            </a:r>
          </a:p>
        </p:txBody>
      </p:sp>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3410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028582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1905412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525107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Media 1" descr="GAE-demo-short-v2">
            <a:hlinkClick r:id="" action="ppaction://media"/>
            <a:extLst>
              <a:ext uri="{FF2B5EF4-FFF2-40B4-BE49-F238E27FC236}">
                <a16:creationId xmlns:a16="http://schemas.microsoft.com/office/drawing/2014/main" id="{E5553B55-43C2-8445-8594-964CA52B03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0109" y="1189490"/>
            <a:ext cx="6540315" cy="4868901"/>
          </a:xfrm>
          <a:prstGeom prst="rect">
            <a:avLst/>
          </a:prstGeom>
        </p:spPr>
      </p:pic>
      <p:sp>
        <p:nvSpPr>
          <p:cNvPr id="43" name="TextBox 42">
            <a:extLst>
              <a:ext uri="{FF2B5EF4-FFF2-40B4-BE49-F238E27FC236}">
                <a16:creationId xmlns:a16="http://schemas.microsoft.com/office/drawing/2014/main" id="{5FC3E6CC-2DA7-EE4E-A101-9985CBEB24D8}"/>
              </a:ext>
            </a:extLst>
          </p:cNvPr>
          <p:cNvSpPr txBox="1"/>
          <p:nvPr/>
        </p:nvSpPr>
        <p:spPr>
          <a:xfrm>
            <a:off x="4775201" y="6358880"/>
            <a:ext cx="6869358" cy="451300"/>
          </a:xfrm>
          <a:prstGeom prst="rect">
            <a:avLst/>
          </a:prstGeom>
          <a:noFill/>
        </p:spPr>
        <p:txBody>
          <a:bodyPr wrap="none" lIns="121877" tIns="60939" rIns="121877" bIns="60939" rtlCol="0">
            <a:spAutoFit/>
          </a:bodyPr>
          <a:lstStyle/>
          <a:p>
            <a:r>
              <a:rPr lang="en-US" sz="2133">
                <a:latin typeface="Palatino" pitchFamily="2" charset="77"/>
                <a:ea typeface="Palatino" pitchFamily="2" charset="77"/>
                <a:cs typeface="Calibri"/>
              </a:rPr>
              <a:t>[Schulman, Moritz, Levine, Jordan, Abbeel, ICLR 2016]</a:t>
            </a:r>
          </a:p>
        </p:txBody>
      </p:sp>
      <p:cxnSp>
        <p:nvCxnSpPr>
          <p:cNvPr id="17" name="Straight Connector 16">
            <a:extLst>
              <a:ext uri="{FF2B5EF4-FFF2-40B4-BE49-F238E27FC236}">
                <a16:creationId xmlns:a16="http://schemas.microsoft.com/office/drawing/2014/main" id="{27BAB3E3-FA50-F445-9668-DDCDEFA66FBC}"/>
              </a:ext>
            </a:extLst>
          </p:cNvPr>
          <p:cNvCxnSpPr>
            <a:cxnSpLocks/>
          </p:cNvCxnSpPr>
          <p:nvPr/>
        </p:nvCxnSpPr>
        <p:spPr bwMode="auto">
          <a:xfrm>
            <a:off x="914400" y="1031237"/>
            <a:ext cx="0" cy="5283200"/>
          </a:xfrm>
          <a:prstGeom prst="line">
            <a:avLst/>
          </a:prstGeom>
          <a:noFill/>
          <a:ln w="12700" cap="flat" cmpd="sng" algn="ctr">
            <a:solidFill>
              <a:schemeClr val="tx1"/>
            </a:solidFill>
            <a:prstDash val="solid"/>
            <a:round/>
            <a:headEnd type="none" w="med" len="med"/>
            <a:tailEnd type="none" w="med" len="med"/>
          </a:ln>
          <a:effectLst/>
        </p:spPr>
      </p:cxnSp>
      <p:sp>
        <p:nvSpPr>
          <p:cNvPr id="24" name="TextBox 23">
            <a:extLst>
              <a:ext uri="{FF2B5EF4-FFF2-40B4-BE49-F238E27FC236}">
                <a16:creationId xmlns:a16="http://schemas.microsoft.com/office/drawing/2014/main" id="{EACDAA04-21D7-5446-B05C-6B1FB11C30AC}"/>
              </a:ext>
            </a:extLst>
          </p:cNvPr>
          <p:cNvSpPr txBox="1"/>
          <p:nvPr/>
        </p:nvSpPr>
        <p:spPr>
          <a:xfrm>
            <a:off x="203201" y="1132838"/>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2013</a:t>
            </a:r>
          </a:p>
        </p:txBody>
      </p:sp>
      <p:sp>
        <p:nvSpPr>
          <p:cNvPr id="25" name="TextBox 24">
            <a:extLst>
              <a:ext uri="{FF2B5EF4-FFF2-40B4-BE49-F238E27FC236}">
                <a16:creationId xmlns:a16="http://schemas.microsoft.com/office/drawing/2014/main" id="{D6F10E1D-99D8-4145-91A8-D5A526566C09}"/>
              </a:ext>
            </a:extLst>
          </p:cNvPr>
          <p:cNvSpPr txBox="1"/>
          <p:nvPr/>
        </p:nvSpPr>
        <p:spPr>
          <a:xfrm>
            <a:off x="1051577" y="1092201"/>
            <a:ext cx="1386918" cy="584775"/>
          </a:xfrm>
          <a:prstGeom prst="rect">
            <a:avLst/>
          </a:prstGeom>
          <a:noFill/>
        </p:spPr>
        <p:txBody>
          <a:bodyPr wrap="none" rtlCol="0">
            <a:spAutoFit/>
          </a:bodyPr>
          <a:lstStyle/>
          <a:p>
            <a:r>
              <a:rPr lang="en-US" sz="1600">
                <a:latin typeface="Palatino" pitchFamily="2" charset="77"/>
                <a:ea typeface="Palatino" pitchFamily="2" charset="77"/>
                <a:cs typeface="Calibri"/>
              </a:rPr>
              <a:t>Atari (DQN)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6" name="TextBox 25">
            <a:extLst>
              <a:ext uri="{FF2B5EF4-FFF2-40B4-BE49-F238E27FC236}">
                <a16:creationId xmlns:a16="http://schemas.microsoft.com/office/drawing/2014/main" id="{A70D8C1F-23D8-FD4E-A9C7-B4897EE2D97D}"/>
              </a:ext>
            </a:extLst>
          </p:cNvPr>
          <p:cNvSpPr txBox="1"/>
          <p:nvPr/>
        </p:nvSpPr>
        <p:spPr>
          <a:xfrm>
            <a:off x="203201" y="24070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2015</a:t>
            </a:r>
          </a:p>
        </p:txBody>
      </p:sp>
      <p:sp>
        <p:nvSpPr>
          <p:cNvPr id="27" name="TextBox 26">
            <a:extLst>
              <a:ext uri="{FF2B5EF4-FFF2-40B4-BE49-F238E27FC236}">
                <a16:creationId xmlns:a16="http://schemas.microsoft.com/office/drawing/2014/main" id="{06778CD3-A2C6-6B4D-A906-3130CF0CEC75}"/>
              </a:ext>
            </a:extLst>
          </p:cNvPr>
          <p:cNvSpPr txBox="1"/>
          <p:nvPr/>
        </p:nvSpPr>
        <p:spPr>
          <a:xfrm>
            <a:off x="1044077" y="2407047"/>
            <a:ext cx="1285929" cy="584775"/>
          </a:xfrm>
          <a:prstGeom prst="rect">
            <a:avLst/>
          </a:prstGeom>
          <a:noFill/>
        </p:spPr>
        <p:txBody>
          <a:bodyPr wrap="none" rtlCol="0">
            <a:spAutoFit/>
          </a:bodyPr>
          <a:lstStyle/>
          <a:p>
            <a:r>
              <a:rPr lang="en-US" sz="1600">
                <a:latin typeface="Palatino" pitchFamily="2" charset="77"/>
                <a:ea typeface="Palatino" pitchFamily="2" charset="77"/>
                <a:cs typeface="Calibri"/>
              </a:rPr>
              <a:t>AlphaGo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8" name="TextBox 27">
            <a:extLst>
              <a:ext uri="{FF2B5EF4-FFF2-40B4-BE49-F238E27FC236}">
                <a16:creationId xmlns:a16="http://schemas.microsoft.com/office/drawing/2014/main" id="{0C6DF0DD-ED9D-F548-8510-2C184C36039D}"/>
              </a:ext>
            </a:extLst>
          </p:cNvPr>
          <p:cNvSpPr txBox="1"/>
          <p:nvPr/>
        </p:nvSpPr>
        <p:spPr>
          <a:xfrm>
            <a:off x="167218" y="3626247"/>
            <a:ext cx="601447" cy="338554"/>
          </a:xfrm>
          <a:prstGeom prst="rect">
            <a:avLst/>
          </a:prstGeom>
          <a:noFill/>
        </p:spPr>
        <p:txBody>
          <a:bodyPr wrap="none" rtlCol="0">
            <a:spAutoFit/>
          </a:bodyPr>
          <a:lstStyle/>
          <a:p>
            <a:r>
              <a:rPr lang="en-US" sz="1600" b="1">
                <a:latin typeface="Palatino" pitchFamily="2" charset="77"/>
                <a:ea typeface="Palatino" pitchFamily="2" charset="77"/>
                <a:cs typeface="Calibri"/>
              </a:rPr>
              <a:t>2016</a:t>
            </a:r>
          </a:p>
        </p:txBody>
      </p:sp>
      <p:sp>
        <p:nvSpPr>
          <p:cNvPr id="29" name="TextBox 28">
            <a:extLst>
              <a:ext uri="{FF2B5EF4-FFF2-40B4-BE49-F238E27FC236}">
                <a16:creationId xmlns:a16="http://schemas.microsoft.com/office/drawing/2014/main" id="{98E5A4EC-A579-3843-8A74-586D60C46C32}"/>
              </a:ext>
            </a:extLst>
          </p:cNvPr>
          <p:cNvSpPr txBox="1"/>
          <p:nvPr/>
        </p:nvSpPr>
        <p:spPr>
          <a:xfrm>
            <a:off x="1016000" y="3626247"/>
            <a:ext cx="2973891" cy="584775"/>
          </a:xfrm>
          <a:prstGeom prst="rect">
            <a:avLst/>
          </a:prstGeom>
          <a:noFill/>
        </p:spPr>
        <p:txBody>
          <a:bodyPr wrap="none" rtlCol="0">
            <a:spAutoFit/>
          </a:bodyPr>
          <a:lstStyle/>
          <a:p>
            <a:r>
              <a:rPr lang="en-US" sz="1600" b="1">
                <a:latin typeface="Palatino" pitchFamily="2" charset="77"/>
                <a:ea typeface="Palatino" pitchFamily="2" charset="77"/>
                <a:cs typeface="Calibri"/>
              </a:rPr>
              <a:t>3D locomotion (TRPO+GAE) </a:t>
            </a:r>
            <a:br>
              <a:rPr lang="en-US" sz="1600" b="1">
                <a:latin typeface="Palatino" pitchFamily="2" charset="77"/>
                <a:ea typeface="Palatino" pitchFamily="2" charset="77"/>
                <a:cs typeface="Calibri"/>
              </a:rPr>
            </a:br>
            <a:r>
              <a:rPr lang="en-US" sz="1600" b="1">
                <a:latin typeface="Palatino" pitchFamily="2" charset="77"/>
                <a:ea typeface="Palatino" pitchFamily="2" charset="77"/>
                <a:cs typeface="Calibri"/>
              </a:rPr>
              <a:t>[Berkeley]</a:t>
            </a:r>
          </a:p>
        </p:txBody>
      </p:sp>
      <p:sp>
        <p:nvSpPr>
          <p:cNvPr id="14" name="Title 1">
            <a:extLst>
              <a:ext uri="{FF2B5EF4-FFF2-40B4-BE49-F238E27FC236}">
                <a16:creationId xmlns:a16="http://schemas.microsoft.com/office/drawing/2014/main" id="{21E27CAB-1AFA-CB40-8514-E3311007C391}"/>
              </a:ext>
            </a:extLst>
          </p:cNvPr>
          <p:cNvSpPr txBox="1">
            <a:spLocks/>
          </p:cNvSpPr>
          <p:nvPr/>
        </p:nvSpPr>
        <p:spPr bwMode="auto">
          <a:xfrm>
            <a:off x="0" y="-43076"/>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kern="0" dirty="0">
                <a:ea typeface="ＭＳ Ｐゴシック" pitchFamily="34" charset="-128"/>
              </a:rPr>
              <a:t>Deep Reinforcement Learning</a:t>
            </a:r>
          </a:p>
        </p:txBody>
      </p:sp>
    </p:spTree>
    <p:extLst>
      <p:ext uri="{BB962C8B-B14F-4D97-AF65-F5344CB8AC3E}">
        <p14:creationId xmlns:p14="http://schemas.microsoft.com/office/powerpoint/2010/main" val="72531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2"/>
                                        </p:tgtEl>
                                      </p:cBhvr>
                                    </p:cmd>
                                  </p:childTnLst>
                                </p:cTn>
                              </p:par>
                            </p:childTnLst>
                          </p:cTn>
                        </p:par>
                      </p:childTnLst>
                    </p:cTn>
                  </p:par>
                </p:childTnLst>
              </p:cTn>
              <p:nextCondLst>
                <p:cond evt="onClick" delay="0">
                  <p:tgtEl>
                    <p:spTgt spid="42"/>
                  </p:tgtEl>
                </p:cond>
              </p:nextCondLst>
            </p:seq>
            <p:video>
              <p:cMediaNode vol="80000">
                <p:cTn id="12" fill="hold" display="0">
                  <p:stCondLst>
                    <p:cond delay="indefinite"/>
                  </p:stCondLst>
                </p:cTn>
                <p:tgtEl>
                  <p:spTgt spid="4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84304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240596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548095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235772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80225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716176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809339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859747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3065315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67027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shape_cube_learning.mp4">
            <a:hlinkClick r:id="" action="ppaction://media"/>
            <a:extLst>
              <a:ext uri="{FF2B5EF4-FFF2-40B4-BE49-F238E27FC236}">
                <a16:creationId xmlns:a16="http://schemas.microsoft.com/office/drawing/2014/main" id="{09F2B81A-8B24-074E-93AB-618919988D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08592" y="1175677"/>
            <a:ext cx="7823200" cy="4346223"/>
          </a:xfrm>
          <a:prstGeom prst="rect">
            <a:avLst/>
          </a:prstGeom>
        </p:spPr>
      </p:pic>
      <p:sp>
        <p:nvSpPr>
          <p:cNvPr id="43" name="TextBox 42">
            <a:extLst>
              <a:ext uri="{FF2B5EF4-FFF2-40B4-BE49-F238E27FC236}">
                <a16:creationId xmlns:a16="http://schemas.microsoft.com/office/drawing/2014/main" id="{9B13736D-0512-3B40-BF54-9A1E42A79812}"/>
              </a:ext>
            </a:extLst>
          </p:cNvPr>
          <p:cNvSpPr txBox="1"/>
          <p:nvPr/>
        </p:nvSpPr>
        <p:spPr>
          <a:xfrm>
            <a:off x="5357098" y="5808575"/>
            <a:ext cx="5126191" cy="410391"/>
          </a:xfrm>
          <a:prstGeom prst="rect">
            <a:avLst/>
          </a:prstGeom>
          <a:noFill/>
        </p:spPr>
        <p:txBody>
          <a:bodyPr wrap="square" lIns="121877" tIns="60939" rIns="121877" bIns="60939" rtlCol="0">
            <a:spAutoFit/>
          </a:bodyPr>
          <a:lstStyle/>
          <a:p>
            <a:pPr algn="ctr"/>
            <a:r>
              <a:rPr lang="en-US" sz="1867">
                <a:latin typeface="Palatino" pitchFamily="2" charset="77"/>
                <a:ea typeface="Palatino" pitchFamily="2" charset="77"/>
                <a:cs typeface="Calibri"/>
              </a:rPr>
              <a:t>[Levine*, Finn*, Darrell, Abbeel, JMLR 2016]</a:t>
            </a:r>
          </a:p>
        </p:txBody>
      </p:sp>
      <p:cxnSp>
        <p:nvCxnSpPr>
          <p:cNvPr id="17" name="Straight Connector 16">
            <a:extLst>
              <a:ext uri="{FF2B5EF4-FFF2-40B4-BE49-F238E27FC236}">
                <a16:creationId xmlns:a16="http://schemas.microsoft.com/office/drawing/2014/main" id="{4465C015-C2D1-9343-B7F8-CE8D6C9D1CFD}"/>
              </a:ext>
            </a:extLst>
          </p:cNvPr>
          <p:cNvCxnSpPr>
            <a:cxnSpLocks/>
          </p:cNvCxnSpPr>
          <p:nvPr/>
        </p:nvCxnSpPr>
        <p:spPr bwMode="auto">
          <a:xfrm>
            <a:off x="914400" y="1031237"/>
            <a:ext cx="0" cy="5283200"/>
          </a:xfrm>
          <a:prstGeom prst="line">
            <a:avLst/>
          </a:prstGeom>
          <a:noFill/>
          <a:ln w="12700" cap="flat" cmpd="sng" algn="ctr">
            <a:solidFill>
              <a:schemeClr val="tx1"/>
            </a:solidFill>
            <a:prstDash val="solid"/>
            <a:round/>
            <a:headEnd type="none" w="med" len="med"/>
            <a:tailEnd type="none" w="med" len="med"/>
          </a:ln>
          <a:effectLst/>
        </p:spPr>
      </p:cxnSp>
      <p:sp>
        <p:nvSpPr>
          <p:cNvPr id="26" name="TextBox 25">
            <a:extLst>
              <a:ext uri="{FF2B5EF4-FFF2-40B4-BE49-F238E27FC236}">
                <a16:creationId xmlns:a16="http://schemas.microsoft.com/office/drawing/2014/main" id="{2ECA953C-5A0E-5840-B88E-933608B60C2C}"/>
              </a:ext>
            </a:extLst>
          </p:cNvPr>
          <p:cNvSpPr txBox="1"/>
          <p:nvPr/>
        </p:nvSpPr>
        <p:spPr>
          <a:xfrm>
            <a:off x="203201" y="1132838"/>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2013</a:t>
            </a:r>
          </a:p>
        </p:txBody>
      </p:sp>
      <p:sp>
        <p:nvSpPr>
          <p:cNvPr id="27" name="TextBox 26">
            <a:extLst>
              <a:ext uri="{FF2B5EF4-FFF2-40B4-BE49-F238E27FC236}">
                <a16:creationId xmlns:a16="http://schemas.microsoft.com/office/drawing/2014/main" id="{1DAECE3D-7420-5248-A58E-6C94CD5B2618}"/>
              </a:ext>
            </a:extLst>
          </p:cNvPr>
          <p:cNvSpPr txBox="1"/>
          <p:nvPr/>
        </p:nvSpPr>
        <p:spPr>
          <a:xfrm>
            <a:off x="1051577" y="1092201"/>
            <a:ext cx="1386918" cy="584775"/>
          </a:xfrm>
          <a:prstGeom prst="rect">
            <a:avLst/>
          </a:prstGeom>
          <a:noFill/>
        </p:spPr>
        <p:txBody>
          <a:bodyPr wrap="none" rtlCol="0">
            <a:spAutoFit/>
          </a:bodyPr>
          <a:lstStyle/>
          <a:p>
            <a:r>
              <a:rPr lang="en-US" sz="1600">
                <a:latin typeface="Palatino" pitchFamily="2" charset="77"/>
                <a:ea typeface="Palatino" pitchFamily="2" charset="77"/>
                <a:cs typeface="Calibri"/>
              </a:rPr>
              <a:t>Atari (DQN)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8" name="TextBox 27">
            <a:extLst>
              <a:ext uri="{FF2B5EF4-FFF2-40B4-BE49-F238E27FC236}">
                <a16:creationId xmlns:a16="http://schemas.microsoft.com/office/drawing/2014/main" id="{4D2CEC7C-E6FB-F343-BB37-A0C00D2073E7}"/>
              </a:ext>
            </a:extLst>
          </p:cNvPr>
          <p:cNvSpPr txBox="1"/>
          <p:nvPr/>
        </p:nvSpPr>
        <p:spPr>
          <a:xfrm>
            <a:off x="203201" y="24070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2015</a:t>
            </a:r>
          </a:p>
        </p:txBody>
      </p:sp>
      <p:sp>
        <p:nvSpPr>
          <p:cNvPr id="29" name="TextBox 28">
            <a:extLst>
              <a:ext uri="{FF2B5EF4-FFF2-40B4-BE49-F238E27FC236}">
                <a16:creationId xmlns:a16="http://schemas.microsoft.com/office/drawing/2014/main" id="{1C87BE99-D1A2-924E-AAA1-5EFE8C432E5D}"/>
              </a:ext>
            </a:extLst>
          </p:cNvPr>
          <p:cNvSpPr txBox="1"/>
          <p:nvPr/>
        </p:nvSpPr>
        <p:spPr>
          <a:xfrm>
            <a:off x="1044077" y="2407047"/>
            <a:ext cx="1285929" cy="584775"/>
          </a:xfrm>
          <a:prstGeom prst="rect">
            <a:avLst/>
          </a:prstGeom>
          <a:noFill/>
        </p:spPr>
        <p:txBody>
          <a:bodyPr wrap="none" rtlCol="0">
            <a:spAutoFit/>
          </a:bodyPr>
          <a:lstStyle/>
          <a:p>
            <a:r>
              <a:rPr lang="en-US" sz="1600">
                <a:latin typeface="Palatino" pitchFamily="2" charset="77"/>
                <a:ea typeface="Palatino" pitchFamily="2" charset="77"/>
                <a:cs typeface="Calibri"/>
              </a:rPr>
              <a:t>AlphaGo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30" name="TextBox 29">
            <a:extLst>
              <a:ext uri="{FF2B5EF4-FFF2-40B4-BE49-F238E27FC236}">
                <a16:creationId xmlns:a16="http://schemas.microsoft.com/office/drawing/2014/main" id="{C4AD1A20-5513-1349-8607-766C390E5A33}"/>
              </a:ext>
            </a:extLst>
          </p:cNvPr>
          <p:cNvSpPr txBox="1"/>
          <p:nvPr/>
        </p:nvSpPr>
        <p:spPr>
          <a:xfrm>
            <a:off x="167218" y="36262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2016</a:t>
            </a:r>
          </a:p>
        </p:txBody>
      </p:sp>
      <p:sp>
        <p:nvSpPr>
          <p:cNvPr id="31" name="TextBox 30">
            <a:extLst>
              <a:ext uri="{FF2B5EF4-FFF2-40B4-BE49-F238E27FC236}">
                <a16:creationId xmlns:a16="http://schemas.microsoft.com/office/drawing/2014/main" id="{51B43A35-3A42-FA4C-B458-88D3BF11AA7B}"/>
              </a:ext>
            </a:extLst>
          </p:cNvPr>
          <p:cNvSpPr txBox="1"/>
          <p:nvPr/>
        </p:nvSpPr>
        <p:spPr>
          <a:xfrm>
            <a:off x="1016000" y="3626247"/>
            <a:ext cx="2880917" cy="584775"/>
          </a:xfrm>
          <a:prstGeom prst="rect">
            <a:avLst/>
          </a:prstGeom>
          <a:noFill/>
        </p:spPr>
        <p:txBody>
          <a:bodyPr wrap="none" rtlCol="0">
            <a:spAutoFit/>
          </a:bodyPr>
          <a:lstStyle/>
          <a:p>
            <a:r>
              <a:rPr lang="en-US" sz="1600">
                <a:latin typeface="Palatino" pitchFamily="2" charset="77"/>
                <a:ea typeface="Palatino" pitchFamily="2" charset="77"/>
                <a:cs typeface="Calibri"/>
              </a:rPr>
              <a:t>3D locomotion (TRPO+GAE)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[Berkeley]</a:t>
            </a:r>
          </a:p>
        </p:txBody>
      </p:sp>
      <p:sp>
        <p:nvSpPr>
          <p:cNvPr id="32" name="TextBox 31">
            <a:extLst>
              <a:ext uri="{FF2B5EF4-FFF2-40B4-BE49-F238E27FC236}">
                <a16:creationId xmlns:a16="http://schemas.microsoft.com/office/drawing/2014/main" id="{64F61CA3-9BC4-8C4C-B335-0B8369A2D3BE}"/>
              </a:ext>
            </a:extLst>
          </p:cNvPr>
          <p:cNvSpPr txBox="1"/>
          <p:nvPr/>
        </p:nvSpPr>
        <p:spPr>
          <a:xfrm>
            <a:off x="178189" y="4845447"/>
            <a:ext cx="601447" cy="338554"/>
          </a:xfrm>
          <a:prstGeom prst="rect">
            <a:avLst/>
          </a:prstGeom>
          <a:noFill/>
        </p:spPr>
        <p:txBody>
          <a:bodyPr wrap="none" rtlCol="0">
            <a:spAutoFit/>
          </a:bodyPr>
          <a:lstStyle/>
          <a:p>
            <a:r>
              <a:rPr lang="en-US" sz="1600" b="1">
                <a:latin typeface="Palatino" pitchFamily="2" charset="77"/>
                <a:ea typeface="Palatino" pitchFamily="2" charset="77"/>
                <a:cs typeface="Calibri"/>
              </a:rPr>
              <a:t>2016</a:t>
            </a:r>
          </a:p>
        </p:txBody>
      </p:sp>
      <p:sp>
        <p:nvSpPr>
          <p:cNvPr id="33" name="TextBox 32">
            <a:extLst>
              <a:ext uri="{FF2B5EF4-FFF2-40B4-BE49-F238E27FC236}">
                <a16:creationId xmlns:a16="http://schemas.microsoft.com/office/drawing/2014/main" id="{FFE503E9-0955-8E4F-A4B4-31758B98272E}"/>
              </a:ext>
            </a:extLst>
          </p:cNvPr>
          <p:cNvSpPr txBox="1"/>
          <p:nvPr/>
        </p:nvSpPr>
        <p:spPr>
          <a:xfrm>
            <a:off x="1019064" y="4845447"/>
            <a:ext cx="3171933" cy="584775"/>
          </a:xfrm>
          <a:prstGeom prst="rect">
            <a:avLst/>
          </a:prstGeom>
          <a:noFill/>
        </p:spPr>
        <p:txBody>
          <a:bodyPr wrap="square" rtlCol="0">
            <a:spAutoFit/>
          </a:bodyPr>
          <a:lstStyle/>
          <a:p>
            <a:r>
              <a:rPr lang="en-US" sz="1600" b="1" dirty="0">
                <a:latin typeface="Palatino" pitchFamily="2" charset="77"/>
                <a:ea typeface="Palatino" pitchFamily="2" charset="77"/>
                <a:cs typeface="Calibri"/>
              </a:rPr>
              <a:t>Real Robot Manipulation (GPS) [Berkeley]</a:t>
            </a:r>
          </a:p>
        </p:txBody>
      </p:sp>
      <p:sp>
        <p:nvSpPr>
          <p:cNvPr id="16" name="Title 1">
            <a:extLst>
              <a:ext uri="{FF2B5EF4-FFF2-40B4-BE49-F238E27FC236}">
                <a16:creationId xmlns:a16="http://schemas.microsoft.com/office/drawing/2014/main" id="{EE0F8265-257C-5C40-8F7A-FDC4B3A239B7}"/>
              </a:ext>
            </a:extLst>
          </p:cNvPr>
          <p:cNvSpPr txBox="1">
            <a:spLocks/>
          </p:cNvSpPr>
          <p:nvPr/>
        </p:nvSpPr>
        <p:spPr bwMode="auto">
          <a:xfrm>
            <a:off x="0" y="-43076"/>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kern="0" dirty="0">
                <a:ea typeface="ＭＳ Ｐゴシック" pitchFamily="34" charset="-128"/>
              </a:rPr>
              <a:t>Deep Reinforcement Learning</a:t>
            </a:r>
          </a:p>
        </p:txBody>
      </p:sp>
    </p:spTree>
    <p:extLst>
      <p:ext uri="{BB962C8B-B14F-4D97-AF65-F5344CB8AC3E}">
        <p14:creationId xmlns:p14="http://schemas.microsoft.com/office/powerpoint/2010/main" val="6935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45"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2"/>
                                        </p:tgtEl>
                                      </p:cBhvr>
                                    </p:cmd>
                                  </p:childTnLst>
                                </p:cTn>
                              </p:par>
                            </p:childTnLst>
                          </p:cTn>
                        </p:par>
                      </p:childTnLst>
                    </p:cTn>
                  </p:par>
                </p:childTnLst>
              </p:cTn>
              <p:nextCondLst>
                <p:cond evt="onClick" delay="0">
                  <p:tgtEl>
                    <p:spTgt spid="42"/>
                  </p:tgtEl>
                </p:cond>
              </p:nextCondLst>
            </p:seq>
            <p:video>
              <p:cMediaNode vol="80000">
                <p:cTn id="12" fill="hold" display="0">
                  <p:stCondLst>
                    <p:cond delay="indefinite"/>
                  </p:stCondLst>
                </p:cTn>
                <p:tgtEl>
                  <p:spTgt spid="4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Palatino" pitchFamily="2" charset="77"/>
                <a:ea typeface="Palatino" pitchFamily="2" charset="77"/>
                <a:cs typeface="Calibri"/>
              </a:rPr>
              <a:t>Noise = 0.2</a:t>
            </a:r>
          </a:p>
          <a:p>
            <a:r>
              <a:rPr lang="en-US" dirty="0">
                <a:latin typeface="Palatino" pitchFamily="2" charset="77"/>
                <a:ea typeface="Palatino" pitchFamily="2" charset="77"/>
                <a:cs typeface="Calibri"/>
              </a:rPr>
              <a:t>Discount = 0.9</a:t>
            </a:r>
          </a:p>
          <a:p>
            <a:r>
              <a:rPr lang="en-US" dirty="0">
                <a:latin typeface="Palatino" pitchFamily="2" charset="77"/>
                <a:ea typeface="Palatino" pitchFamily="2" charset="77"/>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328999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31441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 which yields V*</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Palatino" pitchFamily="2" charset="77"/>
                <a:ea typeface="Palatino" pitchFamily="2" charset="77"/>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Palatino" pitchFamily="2" charset="77"/>
                <a:ea typeface="Palatino" pitchFamily="2" charset="77"/>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Palatino" pitchFamily="2" charset="77"/>
                  <a:ea typeface="Palatino" pitchFamily="2" charset="77"/>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Palatino" pitchFamily="2" charset="77"/>
                  <a:ea typeface="Palatino" pitchFamily="2" charset="77"/>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Palatino" pitchFamily="2" charset="77"/>
                  <a:ea typeface="Palatino" pitchFamily="2" charset="77"/>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Palatino" pitchFamily="2" charset="77"/>
                  <a:ea typeface="Palatino" pitchFamily="2" charset="77"/>
                  <a:cs typeface="Calibri"/>
                </a:rPr>
                <a:t>V</a:t>
              </a:r>
              <a:r>
                <a:rPr lang="en-US" baseline="-25000" dirty="0">
                  <a:solidFill>
                    <a:srgbClr val="0000FF"/>
                  </a:solidFill>
                  <a:latin typeface="Palatino" pitchFamily="2" charset="77"/>
                  <a:ea typeface="Palatino" pitchFamily="2" charset="77"/>
                  <a:cs typeface="Calibri"/>
                </a:rPr>
                <a:t>k+1</a:t>
              </a:r>
              <a:r>
                <a:rPr lang="en-US" dirty="0">
                  <a:solidFill>
                    <a:srgbClr val="0000FF"/>
                  </a:solidFill>
                  <a:latin typeface="Palatino" pitchFamily="2" charset="77"/>
                  <a:ea typeface="Palatino" pitchFamily="2" charset="77"/>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Palatino" pitchFamily="2" charset="77"/>
                  <a:ea typeface="Palatino" pitchFamily="2" charset="77"/>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Palatino" pitchFamily="2" charset="77"/>
                  <a:ea typeface="Palatino" pitchFamily="2" charset="77"/>
                  <a:cs typeface="Calibri"/>
                </a:rPr>
                <a:t>s,a,s</a:t>
              </a:r>
              <a:r>
                <a:rPr lang="ja-JP" altLang="en-US">
                  <a:latin typeface="Palatino" pitchFamily="2" charset="77"/>
                  <a:cs typeface="Calibri"/>
                </a:rPr>
                <a:t>’</a:t>
              </a:r>
              <a:endParaRPr lang="en-US" dirty="0">
                <a:latin typeface="Palatino" pitchFamily="2" charset="77"/>
                <a:ea typeface="Palatino" pitchFamily="2" charset="77"/>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Palatino" pitchFamily="2" charset="77"/>
                  <a:ea typeface="Palatino" pitchFamily="2" charset="77"/>
                  <a:cs typeface="Calibri"/>
                </a:rPr>
                <a:t>V</a:t>
              </a:r>
              <a:r>
                <a:rPr lang="en-US" baseline="-25000" dirty="0" err="1">
                  <a:solidFill>
                    <a:srgbClr val="0000FF"/>
                  </a:solidFill>
                  <a:latin typeface="Palatino" pitchFamily="2" charset="77"/>
                  <a:ea typeface="Palatino" pitchFamily="2" charset="77"/>
                  <a:cs typeface="Calibri"/>
                </a:rPr>
                <a:t>k</a:t>
              </a:r>
              <a:r>
                <a:rPr lang="en-US" dirty="0">
                  <a:solidFill>
                    <a:srgbClr val="0000FF"/>
                  </a:solidFill>
                  <a:latin typeface="Palatino" pitchFamily="2" charset="77"/>
                  <a:ea typeface="Palatino" pitchFamily="2" charset="77"/>
                  <a:cs typeface="Calibri"/>
                </a:rPr>
                <a:t>(s’</a:t>
              </a:r>
              <a:r>
                <a:rPr lang="en-US" altLang="ja-JP" dirty="0">
                  <a:solidFill>
                    <a:srgbClr val="0000FF"/>
                  </a:solidFill>
                  <a:latin typeface="Palatino" pitchFamily="2" charset="77"/>
                  <a:ea typeface="Palatino" pitchFamily="2" charset="77"/>
                  <a:cs typeface="Calibri"/>
                </a:rPr>
                <a:t>)</a:t>
              </a:r>
              <a:endParaRPr lang="en-US" dirty="0">
                <a:solidFill>
                  <a:srgbClr val="0000FF"/>
                </a:solidFill>
                <a:latin typeface="Palatino" pitchFamily="2" charset="77"/>
                <a:ea typeface="Palatino" pitchFamily="2" charset="77"/>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139393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Palatino"/>
                <a:cs typeface="Palatino"/>
              </a:rPr>
              <a:t>  0             0             0</a:t>
            </a:r>
          </a:p>
        </p:txBody>
      </p:sp>
      <p:sp>
        <p:nvSpPr>
          <p:cNvPr id="77" name="TextBox 76"/>
          <p:cNvSpPr txBox="1"/>
          <p:nvPr/>
        </p:nvSpPr>
        <p:spPr>
          <a:xfrm>
            <a:off x="1371600" y="3564988"/>
            <a:ext cx="709069" cy="397412"/>
          </a:xfrm>
          <a:prstGeom prst="rect">
            <a:avLst/>
          </a:prstGeom>
          <a:noFill/>
        </p:spPr>
        <p:txBody>
          <a:bodyPr wrap="square" rtlCol="0">
            <a:spAutoFit/>
          </a:bodyPr>
          <a:lstStyle/>
          <a:p>
            <a:r>
              <a:rPr lang="en-US" sz="2000" dirty="0">
                <a:latin typeface="Palatino"/>
                <a:cs typeface="Palatino"/>
              </a:rPr>
              <a:t>S: 1</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Palatino"/>
                <a:cs typeface="Palatino"/>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19" name="TextBox 18"/>
          <p:cNvSpPr txBox="1"/>
          <p:nvPr/>
        </p:nvSpPr>
        <p:spPr>
          <a:xfrm>
            <a:off x="1371600" y="3917327"/>
            <a:ext cx="3505200" cy="400110"/>
          </a:xfrm>
          <a:prstGeom prst="rect">
            <a:avLst/>
          </a:prstGeom>
          <a:noFill/>
        </p:spPr>
        <p:txBody>
          <a:bodyPr wrap="square" rtlCol="0">
            <a:spAutoFit/>
          </a:bodyPr>
          <a:lstStyle/>
          <a:p>
            <a:r>
              <a:rPr lang="en-US" sz="2000" dirty="0">
                <a:latin typeface="Palatino"/>
                <a:cs typeface="Palatino"/>
              </a:rPr>
              <a:t>F: .5*2+.5*2=2</a:t>
            </a:r>
          </a:p>
        </p:txBody>
      </p:sp>
    </p:spTree>
    <p:extLst>
      <p:ext uri="{BB962C8B-B14F-4D97-AF65-F5344CB8AC3E}">
        <p14:creationId xmlns:p14="http://schemas.microsoft.com/office/powerpoint/2010/main" val="73930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Palatino"/>
                <a:cs typeface="Palatino"/>
              </a:rPr>
              <a:t>  0             0             0</a:t>
            </a:r>
          </a:p>
        </p:txBody>
      </p:sp>
      <p:sp>
        <p:nvSpPr>
          <p:cNvPr id="77" name="TextBox 76"/>
          <p:cNvSpPr txBox="1"/>
          <p:nvPr/>
        </p:nvSpPr>
        <p:spPr>
          <a:xfrm>
            <a:off x="1524000" y="3730939"/>
            <a:ext cx="709069" cy="523220"/>
          </a:xfrm>
          <a:prstGeom prst="rect">
            <a:avLst/>
          </a:prstGeom>
          <a:noFill/>
        </p:spPr>
        <p:txBody>
          <a:bodyPr wrap="square" rtlCol="0">
            <a:spAutoFit/>
          </a:bodyPr>
          <a:lstStyle/>
          <a:p>
            <a:r>
              <a:rPr lang="en-US" sz="2800" dirty="0">
                <a:latin typeface="Palatino"/>
                <a:cs typeface="Palatino"/>
              </a:rPr>
              <a:t>2</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Palatino"/>
                <a:cs typeface="Palatino"/>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20" name="TextBox 19"/>
          <p:cNvSpPr txBox="1"/>
          <p:nvPr/>
        </p:nvSpPr>
        <p:spPr>
          <a:xfrm>
            <a:off x="2106181" y="3595137"/>
            <a:ext cx="2118025" cy="400110"/>
          </a:xfrm>
          <a:prstGeom prst="rect">
            <a:avLst/>
          </a:prstGeom>
          <a:noFill/>
        </p:spPr>
        <p:txBody>
          <a:bodyPr wrap="square" rtlCol="0">
            <a:spAutoFit/>
          </a:bodyPr>
          <a:lstStyle/>
          <a:p>
            <a:r>
              <a:rPr lang="en-US" sz="2000" dirty="0">
                <a:latin typeface="Palatino"/>
                <a:cs typeface="Palatino"/>
              </a:rPr>
              <a:t>S</a:t>
            </a:r>
            <a:r>
              <a:rPr lang="en-US" sz="2000">
                <a:latin typeface="Palatino"/>
                <a:cs typeface="Palatino"/>
              </a:rPr>
              <a:t>: .5*1+.5*1=1</a:t>
            </a:r>
            <a:endParaRPr lang="en-US" sz="2000" dirty="0">
              <a:latin typeface="Palatino"/>
              <a:cs typeface="Palatino"/>
            </a:endParaRPr>
          </a:p>
        </p:txBody>
      </p:sp>
      <p:sp>
        <p:nvSpPr>
          <p:cNvPr id="21" name="TextBox 20"/>
          <p:cNvSpPr txBox="1"/>
          <p:nvPr/>
        </p:nvSpPr>
        <p:spPr>
          <a:xfrm>
            <a:off x="2106180" y="3960633"/>
            <a:ext cx="2118025" cy="400110"/>
          </a:xfrm>
          <a:prstGeom prst="rect">
            <a:avLst/>
          </a:prstGeom>
          <a:noFill/>
        </p:spPr>
        <p:txBody>
          <a:bodyPr wrap="square" rtlCol="0">
            <a:spAutoFit/>
          </a:bodyPr>
          <a:lstStyle/>
          <a:p>
            <a:r>
              <a:rPr lang="en-US" sz="2000" dirty="0">
                <a:latin typeface="Palatino"/>
                <a:cs typeface="Palatino"/>
              </a:rPr>
              <a:t>F: -10</a:t>
            </a:r>
          </a:p>
        </p:txBody>
      </p:sp>
    </p:spTree>
    <p:extLst>
      <p:ext uri="{BB962C8B-B14F-4D97-AF65-F5344CB8AC3E}">
        <p14:creationId xmlns:p14="http://schemas.microsoft.com/office/powerpoint/2010/main" val="18382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6757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Palatino"/>
                <a:cs typeface="Palatino"/>
              </a:rPr>
              <a:t>  0             0             0</a:t>
            </a:r>
          </a:p>
        </p:txBody>
      </p:sp>
      <p:sp>
        <p:nvSpPr>
          <p:cNvPr id="77" name="TextBox 76"/>
          <p:cNvSpPr txBox="1"/>
          <p:nvPr/>
        </p:nvSpPr>
        <p:spPr>
          <a:xfrm>
            <a:off x="1524000" y="3730939"/>
            <a:ext cx="709069" cy="523220"/>
          </a:xfrm>
          <a:prstGeom prst="rect">
            <a:avLst/>
          </a:prstGeom>
          <a:noFill/>
        </p:spPr>
        <p:txBody>
          <a:bodyPr wrap="square" rtlCol="0">
            <a:spAutoFit/>
          </a:bodyPr>
          <a:lstStyle/>
          <a:p>
            <a:r>
              <a:rPr lang="en-US" sz="2800" dirty="0">
                <a:latin typeface="Palatino"/>
                <a:cs typeface="Palatino"/>
              </a:rPr>
              <a:t>2</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Palatino"/>
                <a:cs typeface="Palatino"/>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19" name="TextBox 18"/>
          <p:cNvSpPr txBox="1"/>
          <p:nvPr/>
        </p:nvSpPr>
        <p:spPr>
          <a:xfrm>
            <a:off x="2819400" y="3733800"/>
            <a:ext cx="709069" cy="523220"/>
          </a:xfrm>
          <a:prstGeom prst="rect">
            <a:avLst/>
          </a:prstGeom>
          <a:noFill/>
        </p:spPr>
        <p:txBody>
          <a:bodyPr wrap="square" rtlCol="0">
            <a:spAutoFit/>
          </a:bodyPr>
          <a:lstStyle/>
          <a:p>
            <a:r>
              <a:rPr lang="en-US" sz="2800" dirty="0">
                <a:latin typeface="Palatino"/>
                <a:cs typeface="Palatino"/>
              </a:rPr>
              <a:t>1</a:t>
            </a:r>
          </a:p>
        </p:txBody>
      </p:sp>
      <p:sp>
        <p:nvSpPr>
          <p:cNvPr id="22" name="TextBox 21"/>
          <p:cNvSpPr txBox="1"/>
          <p:nvPr/>
        </p:nvSpPr>
        <p:spPr>
          <a:xfrm>
            <a:off x="4091531" y="3741943"/>
            <a:ext cx="709069" cy="523220"/>
          </a:xfrm>
          <a:prstGeom prst="rect">
            <a:avLst/>
          </a:prstGeom>
          <a:noFill/>
        </p:spPr>
        <p:txBody>
          <a:bodyPr wrap="square" rtlCol="0">
            <a:spAutoFit/>
          </a:bodyPr>
          <a:lstStyle/>
          <a:p>
            <a:r>
              <a:rPr lang="en-US" sz="2800" dirty="0">
                <a:latin typeface="Palatino"/>
                <a:cs typeface="Palatino"/>
              </a:rPr>
              <a:t>0</a:t>
            </a:r>
          </a:p>
        </p:txBody>
      </p:sp>
    </p:spTree>
    <p:extLst>
      <p:ext uri="{BB962C8B-B14F-4D97-AF65-F5344CB8AC3E}">
        <p14:creationId xmlns:p14="http://schemas.microsoft.com/office/powerpoint/2010/main" val="154095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6757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Palatino"/>
                <a:cs typeface="Palatino"/>
              </a:rPr>
              <a:t>  0             0             0</a:t>
            </a:r>
          </a:p>
        </p:txBody>
      </p:sp>
      <p:sp>
        <p:nvSpPr>
          <p:cNvPr id="77" name="TextBox 76"/>
          <p:cNvSpPr txBox="1"/>
          <p:nvPr/>
        </p:nvSpPr>
        <p:spPr>
          <a:xfrm>
            <a:off x="1524000" y="3730939"/>
            <a:ext cx="709069" cy="523220"/>
          </a:xfrm>
          <a:prstGeom prst="rect">
            <a:avLst/>
          </a:prstGeom>
          <a:noFill/>
        </p:spPr>
        <p:txBody>
          <a:bodyPr wrap="square" rtlCol="0">
            <a:spAutoFit/>
          </a:bodyPr>
          <a:lstStyle/>
          <a:p>
            <a:r>
              <a:rPr lang="en-US" sz="2800" dirty="0">
                <a:latin typeface="Palatino"/>
                <a:cs typeface="Palatino"/>
              </a:rPr>
              <a:t>2</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Palatino"/>
                <a:cs typeface="Palatino"/>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19" name="TextBox 18"/>
          <p:cNvSpPr txBox="1"/>
          <p:nvPr/>
        </p:nvSpPr>
        <p:spPr>
          <a:xfrm>
            <a:off x="2819400" y="3733800"/>
            <a:ext cx="709069" cy="523220"/>
          </a:xfrm>
          <a:prstGeom prst="rect">
            <a:avLst/>
          </a:prstGeom>
          <a:noFill/>
        </p:spPr>
        <p:txBody>
          <a:bodyPr wrap="square" rtlCol="0">
            <a:spAutoFit/>
          </a:bodyPr>
          <a:lstStyle/>
          <a:p>
            <a:r>
              <a:rPr lang="en-US" sz="2800" dirty="0">
                <a:latin typeface="Palatino"/>
                <a:cs typeface="Palatino"/>
              </a:rPr>
              <a:t>1</a:t>
            </a:r>
          </a:p>
        </p:txBody>
      </p:sp>
      <p:sp>
        <p:nvSpPr>
          <p:cNvPr id="22" name="TextBox 21"/>
          <p:cNvSpPr txBox="1"/>
          <p:nvPr/>
        </p:nvSpPr>
        <p:spPr>
          <a:xfrm>
            <a:off x="4091531" y="3741943"/>
            <a:ext cx="709069" cy="523220"/>
          </a:xfrm>
          <a:prstGeom prst="rect">
            <a:avLst/>
          </a:prstGeom>
          <a:noFill/>
        </p:spPr>
        <p:txBody>
          <a:bodyPr wrap="square" rtlCol="0">
            <a:spAutoFit/>
          </a:bodyPr>
          <a:lstStyle/>
          <a:p>
            <a:r>
              <a:rPr lang="en-US" sz="2800" dirty="0">
                <a:latin typeface="Palatino"/>
                <a:cs typeface="Palatino"/>
              </a:rPr>
              <a:t>0</a:t>
            </a:r>
          </a:p>
        </p:txBody>
      </p:sp>
      <p:sp>
        <p:nvSpPr>
          <p:cNvPr id="20" name="TextBox 19"/>
          <p:cNvSpPr txBox="1"/>
          <p:nvPr/>
        </p:nvSpPr>
        <p:spPr>
          <a:xfrm>
            <a:off x="1234440" y="2223496"/>
            <a:ext cx="2118025" cy="400110"/>
          </a:xfrm>
          <a:prstGeom prst="rect">
            <a:avLst/>
          </a:prstGeom>
          <a:noFill/>
        </p:spPr>
        <p:txBody>
          <a:bodyPr wrap="square" rtlCol="0">
            <a:spAutoFit/>
          </a:bodyPr>
          <a:lstStyle/>
          <a:p>
            <a:r>
              <a:rPr lang="en-US" sz="2000" dirty="0">
                <a:latin typeface="Palatino"/>
                <a:cs typeface="Palatino"/>
              </a:rPr>
              <a:t>S: 1+2=3</a:t>
            </a:r>
          </a:p>
        </p:txBody>
      </p:sp>
      <p:sp>
        <p:nvSpPr>
          <p:cNvPr id="21" name="TextBox 20"/>
          <p:cNvSpPr txBox="1"/>
          <p:nvPr/>
        </p:nvSpPr>
        <p:spPr>
          <a:xfrm>
            <a:off x="1219200" y="2544365"/>
            <a:ext cx="2758115" cy="707886"/>
          </a:xfrm>
          <a:prstGeom prst="rect">
            <a:avLst/>
          </a:prstGeom>
          <a:noFill/>
        </p:spPr>
        <p:txBody>
          <a:bodyPr wrap="square" rtlCol="0">
            <a:spAutoFit/>
          </a:bodyPr>
          <a:lstStyle/>
          <a:p>
            <a:r>
              <a:rPr lang="en-US" sz="2000" dirty="0">
                <a:latin typeface="Palatino"/>
                <a:cs typeface="Palatino"/>
              </a:rPr>
              <a:t>F: .5*(2+2)+.5*(2+1)=3.5</a:t>
            </a:r>
          </a:p>
        </p:txBody>
      </p:sp>
    </p:spTree>
    <p:extLst>
      <p:ext uri="{BB962C8B-B14F-4D97-AF65-F5344CB8AC3E}">
        <p14:creationId xmlns:p14="http://schemas.microsoft.com/office/powerpoint/2010/main" val="19013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6757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Palatino"/>
                <a:cs typeface="Palatino"/>
              </a:rPr>
              <a:t>  0             0             0</a:t>
            </a:r>
          </a:p>
        </p:txBody>
      </p:sp>
      <p:sp>
        <p:nvSpPr>
          <p:cNvPr id="77" name="TextBox 76"/>
          <p:cNvSpPr txBox="1"/>
          <p:nvPr/>
        </p:nvSpPr>
        <p:spPr>
          <a:xfrm>
            <a:off x="1524000" y="3730939"/>
            <a:ext cx="709069" cy="523220"/>
          </a:xfrm>
          <a:prstGeom prst="rect">
            <a:avLst/>
          </a:prstGeom>
          <a:noFill/>
        </p:spPr>
        <p:txBody>
          <a:bodyPr wrap="square" rtlCol="0">
            <a:spAutoFit/>
          </a:bodyPr>
          <a:lstStyle/>
          <a:p>
            <a:r>
              <a:rPr lang="en-US" sz="2800" dirty="0">
                <a:latin typeface="Palatino"/>
                <a:cs typeface="Palatino"/>
              </a:rPr>
              <a:t>2</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Palatino"/>
                <a:cs typeface="Palatino"/>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19" name="TextBox 18"/>
          <p:cNvSpPr txBox="1"/>
          <p:nvPr/>
        </p:nvSpPr>
        <p:spPr>
          <a:xfrm>
            <a:off x="2819400" y="3733800"/>
            <a:ext cx="709069" cy="523220"/>
          </a:xfrm>
          <a:prstGeom prst="rect">
            <a:avLst/>
          </a:prstGeom>
          <a:noFill/>
        </p:spPr>
        <p:txBody>
          <a:bodyPr wrap="square" rtlCol="0">
            <a:spAutoFit/>
          </a:bodyPr>
          <a:lstStyle/>
          <a:p>
            <a:r>
              <a:rPr lang="en-US" sz="2800" dirty="0">
                <a:latin typeface="Palatino"/>
                <a:cs typeface="Palatino"/>
              </a:rPr>
              <a:t>1</a:t>
            </a:r>
          </a:p>
        </p:txBody>
      </p:sp>
      <p:sp>
        <p:nvSpPr>
          <p:cNvPr id="22" name="TextBox 21"/>
          <p:cNvSpPr txBox="1"/>
          <p:nvPr/>
        </p:nvSpPr>
        <p:spPr>
          <a:xfrm>
            <a:off x="4091531" y="3741943"/>
            <a:ext cx="709069" cy="523220"/>
          </a:xfrm>
          <a:prstGeom prst="rect">
            <a:avLst/>
          </a:prstGeom>
          <a:noFill/>
        </p:spPr>
        <p:txBody>
          <a:bodyPr wrap="square" rtlCol="0">
            <a:spAutoFit/>
          </a:bodyPr>
          <a:lstStyle/>
          <a:p>
            <a:r>
              <a:rPr lang="en-US" sz="2800" dirty="0">
                <a:latin typeface="Palatino"/>
                <a:cs typeface="Palatino"/>
              </a:rPr>
              <a:t>0</a:t>
            </a:r>
          </a:p>
        </p:txBody>
      </p:sp>
      <p:sp>
        <p:nvSpPr>
          <p:cNvPr id="23" name="TextBox 22"/>
          <p:cNvSpPr txBox="1"/>
          <p:nvPr/>
        </p:nvSpPr>
        <p:spPr>
          <a:xfrm>
            <a:off x="1447800" y="2376112"/>
            <a:ext cx="709069" cy="523220"/>
          </a:xfrm>
          <a:prstGeom prst="rect">
            <a:avLst/>
          </a:prstGeom>
          <a:noFill/>
        </p:spPr>
        <p:txBody>
          <a:bodyPr wrap="square" rtlCol="0">
            <a:spAutoFit/>
          </a:bodyPr>
          <a:lstStyle/>
          <a:p>
            <a:r>
              <a:rPr lang="en-US" sz="2800" dirty="0">
                <a:latin typeface="Palatino"/>
                <a:cs typeface="Palatino"/>
              </a:rPr>
              <a:t>3.5</a:t>
            </a:r>
          </a:p>
        </p:txBody>
      </p:sp>
      <p:sp>
        <p:nvSpPr>
          <p:cNvPr id="25" name="TextBox 24"/>
          <p:cNvSpPr txBox="1"/>
          <p:nvPr/>
        </p:nvSpPr>
        <p:spPr>
          <a:xfrm>
            <a:off x="2719931" y="2372380"/>
            <a:ext cx="709069" cy="523220"/>
          </a:xfrm>
          <a:prstGeom prst="rect">
            <a:avLst/>
          </a:prstGeom>
          <a:noFill/>
        </p:spPr>
        <p:txBody>
          <a:bodyPr wrap="square" rtlCol="0">
            <a:spAutoFit/>
          </a:bodyPr>
          <a:lstStyle/>
          <a:p>
            <a:r>
              <a:rPr lang="en-US" sz="2800" dirty="0">
                <a:latin typeface="Palatino"/>
                <a:cs typeface="Palatino"/>
              </a:rPr>
              <a:t>2.5</a:t>
            </a:r>
          </a:p>
        </p:txBody>
      </p:sp>
      <p:sp>
        <p:nvSpPr>
          <p:cNvPr id="26" name="TextBox 25"/>
          <p:cNvSpPr txBox="1"/>
          <p:nvPr/>
        </p:nvSpPr>
        <p:spPr>
          <a:xfrm>
            <a:off x="4091530" y="2359700"/>
            <a:ext cx="709069" cy="523220"/>
          </a:xfrm>
          <a:prstGeom prst="rect">
            <a:avLst/>
          </a:prstGeom>
          <a:noFill/>
        </p:spPr>
        <p:txBody>
          <a:bodyPr wrap="square" rtlCol="0">
            <a:spAutoFit/>
          </a:bodyPr>
          <a:lstStyle/>
          <a:p>
            <a:r>
              <a:rPr lang="en-US" sz="2800" dirty="0">
                <a:latin typeface="Palatino"/>
                <a:cs typeface="Palatino"/>
              </a:rPr>
              <a:t>0</a:t>
            </a:r>
          </a:p>
        </p:txBody>
      </p:sp>
    </p:spTree>
    <p:extLst>
      <p:ext uri="{BB962C8B-B14F-4D97-AF65-F5344CB8AC3E}">
        <p14:creationId xmlns:p14="http://schemas.microsoft.com/office/powerpoint/2010/main" val="188253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406400" y="1397001"/>
            <a:ext cx="6375400" cy="4729164"/>
          </a:xfrm>
        </p:spPr>
        <p:txBody>
          <a:bodyPr/>
          <a:lstStyle/>
          <a:p>
            <a:r>
              <a:rPr lang="en-US" sz="2000" dirty="0"/>
              <a:t>How do we know the </a:t>
            </a:r>
            <a:r>
              <a:rPr lang="en-US" sz="2000" dirty="0" err="1"/>
              <a:t>V</a:t>
            </a:r>
            <a:r>
              <a:rPr lang="en-US" sz="2000" baseline="-25000" dirty="0" err="1"/>
              <a:t>k</a:t>
            </a:r>
            <a:r>
              <a:rPr lang="en-US" sz="2000" dirty="0"/>
              <a:t> vectors are going to converge? (assuming 0 &lt; </a:t>
            </a:r>
            <a:r>
              <a:rPr lang="el-GR" sz="2000" dirty="0"/>
              <a:t>γ</a:t>
            </a:r>
            <a:r>
              <a:rPr lang="en-US" sz="2000" dirty="0"/>
              <a:t> &lt; 1)</a:t>
            </a:r>
          </a:p>
          <a:p>
            <a:pPr lvl="1"/>
            <a:endParaRPr lang="en-US" sz="1600" dirty="0"/>
          </a:p>
          <a:p>
            <a:r>
              <a:rPr lang="en-US" sz="2000" dirty="0"/>
              <a:t>Proof Sketch: </a:t>
            </a:r>
          </a:p>
          <a:p>
            <a:pPr lvl="1"/>
            <a:r>
              <a:rPr lang="en-US" sz="1800" dirty="0"/>
              <a:t>For any state </a:t>
            </a:r>
            <a:r>
              <a:rPr lang="en-US" sz="1800" dirty="0" err="1"/>
              <a:t>V</a:t>
            </a:r>
            <a:r>
              <a:rPr lang="en-US" sz="1800" baseline="-25000" dirty="0" err="1"/>
              <a:t>k</a:t>
            </a:r>
            <a:r>
              <a:rPr lang="en-US" sz="1800" dirty="0"/>
              <a:t> and V</a:t>
            </a:r>
            <a:r>
              <a:rPr lang="en-US" sz="1800" baseline="-25000" dirty="0"/>
              <a:t>k+1</a:t>
            </a:r>
            <a:r>
              <a:rPr lang="en-US" sz="1800" dirty="0"/>
              <a:t> can be viewed as depth k+1 </a:t>
            </a:r>
            <a:r>
              <a:rPr lang="en-US" sz="1800" dirty="0" err="1"/>
              <a:t>expectimax</a:t>
            </a:r>
            <a:r>
              <a:rPr lang="en-US" sz="1800" dirty="0"/>
              <a:t> results in nearly identical search trees</a:t>
            </a:r>
          </a:p>
          <a:p>
            <a:pPr lvl="1"/>
            <a:r>
              <a:rPr lang="en-US" sz="1800" dirty="0"/>
              <a:t>The difference is that on the bottom layer, V</a:t>
            </a:r>
            <a:r>
              <a:rPr lang="en-US" sz="1800" baseline="-25000" dirty="0"/>
              <a:t>k+1</a:t>
            </a:r>
            <a:r>
              <a:rPr lang="en-US" sz="1800" dirty="0"/>
              <a:t> has actual rewards while </a:t>
            </a:r>
            <a:r>
              <a:rPr lang="en-US" sz="1800" dirty="0" err="1"/>
              <a:t>V</a:t>
            </a:r>
            <a:r>
              <a:rPr lang="en-US" sz="1800" baseline="-25000" dirty="0" err="1"/>
              <a:t>k</a:t>
            </a:r>
            <a:r>
              <a:rPr lang="en-US" sz="1800" dirty="0"/>
              <a:t> has zeros</a:t>
            </a:r>
          </a:p>
          <a:p>
            <a:pPr lvl="1"/>
            <a:r>
              <a:rPr lang="en-US" sz="1800" dirty="0"/>
              <a:t>That last layer is at best all R</a:t>
            </a:r>
            <a:r>
              <a:rPr lang="en-US" sz="1800" baseline="-25000" dirty="0"/>
              <a:t>MAX</a:t>
            </a:r>
            <a:r>
              <a:rPr lang="en-US" sz="1800" dirty="0"/>
              <a:t> </a:t>
            </a:r>
          </a:p>
          <a:p>
            <a:pPr lvl="1"/>
            <a:r>
              <a:rPr lang="en-US" sz="1800" dirty="0"/>
              <a:t>It is at worst R</a:t>
            </a:r>
            <a:r>
              <a:rPr lang="en-US" sz="1800" baseline="-25000" dirty="0"/>
              <a:t>MIN</a:t>
            </a:r>
            <a:r>
              <a:rPr lang="en-US" sz="1800" dirty="0"/>
              <a:t> </a:t>
            </a:r>
          </a:p>
          <a:p>
            <a:pPr lvl="1"/>
            <a:r>
              <a:rPr lang="en-US" sz="1800" dirty="0"/>
              <a:t>But everything is discounted by </a:t>
            </a:r>
            <a:r>
              <a:rPr lang="el-GR" sz="1800" dirty="0"/>
              <a:t>γ</a:t>
            </a:r>
            <a:r>
              <a:rPr lang="en-US" sz="1800" baseline="30000" dirty="0"/>
              <a:t>k</a:t>
            </a:r>
            <a:r>
              <a:rPr lang="en-US" sz="1800" dirty="0"/>
              <a:t> that far out</a:t>
            </a:r>
          </a:p>
          <a:p>
            <a:pPr lvl="1"/>
            <a:r>
              <a:rPr lang="en-US" sz="1800" dirty="0"/>
              <a:t>So </a:t>
            </a:r>
            <a:r>
              <a:rPr lang="en-US" sz="1800" dirty="0" err="1"/>
              <a:t>V</a:t>
            </a:r>
            <a:r>
              <a:rPr lang="en-US" sz="1800" baseline="-25000" dirty="0" err="1"/>
              <a:t>k</a:t>
            </a:r>
            <a:r>
              <a:rPr lang="en-US" sz="1800" dirty="0"/>
              <a:t> and V</a:t>
            </a:r>
            <a:r>
              <a:rPr lang="en-US" sz="1800" baseline="-25000" dirty="0"/>
              <a:t>k+1</a:t>
            </a:r>
            <a:r>
              <a:rPr lang="en-US" sz="1800" dirty="0"/>
              <a:t> are at most </a:t>
            </a:r>
            <a:r>
              <a:rPr lang="el-GR" sz="1800" dirty="0"/>
              <a:t>γ</a:t>
            </a:r>
            <a:r>
              <a:rPr lang="en-US" sz="1800" baseline="30000" dirty="0"/>
              <a:t>k</a:t>
            </a:r>
            <a:r>
              <a:rPr lang="en-US" sz="1800" dirty="0"/>
              <a:t> </a:t>
            </a:r>
            <a:r>
              <a:rPr lang="en-US" sz="1800" dirty="0" err="1"/>
              <a:t>max|R</a:t>
            </a:r>
            <a:r>
              <a:rPr lang="en-US" sz="1800" dirty="0"/>
              <a:t>| different</a:t>
            </a:r>
          </a:p>
          <a:p>
            <a:pPr lvl="1"/>
            <a:r>
              <a:rPr lang="en-US" sz="1800" dirty="0"/>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pic>
        <p:nvPicPr>
          <p:cNvPr id="9" name="Picture 8" descr="TP_tmp.png"/>
          <p:cNvPicPr>
            <a:picLocks noChangeAspect="1"/>
          </p:cNvPicPr>
          <p:nvPr>
            <p:custDataLst>
              <p:tags r:id="rId1"/>
            </p:custDataLst>
          </p:nvPr>
        </p:nvPicPr>
        <p:blipFill>
          <a:blip r:embed="rId4"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73813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E3F4031-8896-ED42-A614-C5F84F497864}"/>
              </a:ext>
            </a:extLst>
          </p:cNvPr>
          <p:cNvCxnSpPr>
            <a:cxnSpLocks/>
          </p:cNvCxnSpPr>
          <p:nvPr/>
        </p:nvCxnSpPr>
        <p:spPr bwMode="auto">
          <a:xfrm>
            <a:off x="914400" y="1031237"/>
            <a:ext cx="0" cy="5283200"/>
          </a:xfrm>
          <a:prstGeom prst="line">
            <a:avLst/>
          </a:prstGeom>
          <a:noFill/>
          <a:ln w="12700" cap="flat" cmpd="sng" algn="ctr">
            <a:solidFill>
              <a:schemeClr val="tx1"/>
            </a:solidFill>
            <a:prstDash val="solid"/>
            <a:round/>
            <a:headEnd type="none" w="med" len="med"/>
            <a:tailEnd type="none" w="med" len="med"/>
          </a:ln>
          <a:effectLst/>
        </p:spPr>
      </p:cxnSp>
      <p:sp>
        <p:nvSpPr>
          <p:cNvPr id="15" name="TextBox 14">
            <a:extLst>
              <a:ext uri="{FF2B5EF4-FFF2-40B4-BE49-F238E27FC236}">
                <a16:creationId xmlns:a16="http://schemas.microsoft.com/office/drawing/2014/main" id="{90D5C96B-3B32-E640-8882-5661B2111BE3}"/>
              </a:ext>
            </a:extLst>
          </p:cNvPr>
          <p:cNvSpPr txBox="1"/>
          <p:nvPr/>
        </p:nvSpPr>
        <p:spPr>
          <a:xfrm>
            <a:off x="203201" y="1132838"/>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2013</a:t>
            </a:r>
          </a:p>
        </p:txBody>
      </p:sp>
      <p:sp>
        <p:nvSpPr>
          <p:cNvPr id="16" name="TextBox 15">
            <a:extLst>
              <a:ext uri="{FF2B5EF4-FFF2-40B4-BE49-F238E27FC236}">
                <a16:creationId xmlns:a16="http://schemas.microsoft.com/office/drawing/2014/main" id="{B6A26185-8C3B-314C-9EAC-B8B6FC15C0A1}"/>
              </a:ext>
            </a:extLst>
          </p:cNvPr>
          <p:cNvSpPr txBox="1"/>
          <p:nvPr/>
        </p:nvSpPr>
        <p:spPr>
          <a:xfrm>
            <a:off x="1051577" y="1092201"/>
            <a:ext cx="1386918" cy="584775"/>
          </a:xfrm>
          <a:prstGeom prst="rect">
            <a:avLst/>
          </a:prstGeom>
          <a:noFill/>
        </p:spPr>
        <p:txBody>
          <a:bodyPr wrap="none" rtlCol="0">
            <a:spAutoFit/>
          </a:bodyPr>
          <a:lstStyle/>
          <a:p>
            <a:r>
              <a:rPr lang="en-US" sz="1600">
                <a:latin typeface="Palatino" pitchFamily="2" charset="77"/>
                <a:ea typeface="Palatino" pitchFamily="2" charset="77"/>
                <a:cs typeface="Calibri"/>
              </a:rPr>
              <a:t>Atari (DQN)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0" name="TextBox 19">
            <a:extLst>
              <a:ext uri="{FF2B5EF4-FFF2-40B4-BE49-F238E27FC236}">
                <a16:creationId xmlns:a16="http://schemas.microsoft.com/office/drawing/2014/main" id="{531CBC0B-EA6A-054C-BF53-78FCAF3D2511}"/>
              </a:ext>
            </a:extLst>
          </p:cNvPr>
          <p:cNvSpPr txBox="1"/>
          <p:nvPr/>
        </p:nvSpPr>
        <p:spPr>
          <a:xfrm>
            <a:off x="203201" y="24070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2015</a:t>
            </a:r>
          </a:p>
        </p:txBody>
      </p:sp>
      <p:sp>
        <p:nvSpPr>
          <p:cNvPr id="21" name="TextBox 20">
            <a:extLst>
              <a:ext uri="{FF2B5EF4-FFF2-40B4-BE49-F238E27FC236}">
                <a16:creationId xmlns:a16="http://schemas.microsoft.com/office/drawing/2014/main" id="{6BF04991-F6A5-E640-BD9C-6CCA4AD74962}"/>
              </a:ext>
            </a:extLst>
          </p:cNvPr>
          <p:cNvSpPr txBox="1"/>
          <p:nvPr/>
        </p:nvSpPr>
        <p:spPr>
          <a:xfrm>
            <a:off x="1044077" y="2407047"/>
            <a:ext cx="1285929" cy="584775"/>
          </a:xfrm>
          <a:prstGeom prst="rect">
            <a:avLst/>
          </a:prstGeom>
          <a:noFill/>
        </p:spPr>
        <p:txBody>
          <a:bodyPr wrap="none" rtlCol="0">
            <a:spAutoFit/>
          </a:bodyPr>
          <a:lstStyle/>
          <a:p>
            <a:r>
              <a:rPr lang="en-US" sz="1600">
                <a:latin typeface="Palatino" pitchFamily="2" charset="77"/>
                <a:ea typeface="Palatino" pitchFamily="2" charset="77"/>
                <a:cs typeface="Calibri"/>
              </a:rPr>
              <a:t>AlphaGo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a:t>
            </a:r>
            <a:r>
              <a:rPr lang="en-US" sz="1600" err="1">
                <a:latin typeface="Palatino" pitchFamily="2" charset="77"/>
                <a:ea typeface="Palatino" pitchFamily="2" charset="77"/>
                <a:cs typeface="Calibri"/>
              </a:rPr>
              <a:t>Deepmind</a:t>
            </a:r>
            <a:r>
              <a:rPr lang="en-US" sz="1600">
                <a:latin typeface="Palatino" pitchFamily="2" charset="77"/>
                <a:ea typeface="Palatino" pitchFamily="2" charset="77"/>
                <a:cs typeface="Calibri"/>
              </a:rPr>
              <a:t>]</a:t>
            </a:r>
          </a:p>
        </p:txBody>
      </p:sp>
      <p:sp>
        <p:nvSpPr>
          <p:cNvPr id="22" name="TextBox 21">
            <a:extLst>
              <a:ext uri="{FF2B5EF4-FFF2-40B4-BE49-F238E27FC236}">
                <a16:creationId xmlns:a16="http://schemas.microsoft.com/office/drawing/2014/main" id="{A705232B-ADBB-5C4E-9851-B390A376CCE8}"/>
              </a:ext>
            </a:extLst>
          </p:cNvPr>
          <p:cNvSpPr txBox="1"/>
          <p:nvPr/>
        </p:nvSpPr>
        <p:spPr>
          <a:xfrm>
            <a:off x="167218" y="36262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2016</a:t>
            </a:r>
          </a:p>
        </p:txBody>
      </p:sp>
      <p:sp>
        <p:nvSpPr>
          <p:cNvPr id="23" name="TextBox 22">
            <a:extLst>
              <a:ext uri="{FF2B5EF4-FFF2-40B4-BE49-F238E27FC236}">
                <a16:creationId xmlns:a16="http://schemas.microsoft.com/office/drawing/2014/main" id="{65F4018C-241A-C248-9DC9-DA9CD006190B}"/>
              </a:ext>
            </a:extLst>
          </p:cNvPr>
          <p:cNvSpPr txBox="1"/>
          <p:nvPr/>
        </p:nvSpPr>
        <p:spPr>
          <a:xfrm>
            <a:off x="1016000" y="3626247"/>
            <a:ext cx="2880917" cy="584775"/>
          </a:xfrm>
          <a:prstGeom prst="rect">
            <a:avLst/>
          </a:prstGeom>
          <a:noFill/>
        </p:spPr>
        <p:txBody>
          <a:bodyPr wrap="none" rtlCol="0">
            <a:spAutoFit/>
          </a:bodyPr>
          <a:lstStyle/>
          <a:p>
            <a:r>
              <a:rPr lang="en-US" sz="1600">
                <a:latin typeface="Palatino" pitchFamily="2" charset="77"/>
                <a:ea typeface="Palatino" pitchFamily="2" charset="77"/>
                <a:cs typeface="Calibri"/>
              </a:rPr>
              <a:t>3D locomotion (TRPO+GAE) </a:t>
            </a:r>
            <a:br>
              <a:rPr lang="en-US" sz="1600">
                <a:latin typeface="Palatino" pitchFamily="2" charset="77"/>
                <a:ea typeface="Palatino" pitchFamily="2" charset="77"/>
                <a:cs typeface="Calibri"/>
              </a:rPr>
            </a:br>
            <a:r>
              <a:rPr lang="en-US" sz="1600">
                <a:latin typeface="Palatino" pitchFamily="2" charset="77"/>
                <a:ea typeface="Palatino" pitchFamily="2" charset="77"/>
                <a:cs typeface="Calibri"/>
              </a:rPr>
              <a:t>[Berkeley]</a:t>
            </a:r>
          </a:p>
        </p:txBody>
      </p:sp>
      <p:sp>
        <p:nvSpPr>
          <p:cNvPr id="24" name="TextBox 23">
            <a:extLst>
              <a:ext uri="{FF2B5EF4-FFF2-40B4-BE49-F238E27FC236}">
                <a16:creationId xmlns:a16="http://schemas.microsoft.com/office/drawing/2014/main" id="{9FF7C990-C66E-1F4E-B971-AB13A6CC3B53}"/>
              </a:ext>
            </a:extLst>
          </p:cNvPr>
          <p:cNvSpPr txBox="1"/>
          <p:nvPr/>
        </p:nvSpPr>
        <p:spPr>
          <a:xfrm>
            <a:off x="178189" y="4845447"/>
            <a:ext cx="601447" cy="338554"/>
          </a:xfrm>
          <a:prstGeom prst="rect">
            <a:avLst/>
          </a:prstGeom>
          <a:noFill/>
        </p:spPr>
        <p:txBody>
          <a:bodyPr wrap="none" rtlCol="0">
            <a:spAutoFit/>
          </a:bodyPr>
          <a:lstStyle/>
          <a:p>
            <a:r>
              <a:rPr lang="en-US" sz="1600">
                <a:latin typeface="Palatino" pitchFamily="2" charset="77"/>
                <a:ea typeface="Palatino" pitchFamily="2" charset="77"/>
                <a:cs typeface="Calibri"/>
              </a:rPr>
              <a:t>2016</a:t>
            </a:r>
          </a:p>
        </p:txBody>
      </p:sp>
      <p:sp>
        <p:nvSpPr>
          <p:cNvPr id="25" name="TextBox 24">
            <a:extLst>
              <a:ext uri="{FF2B5EF4-FFF2-40B4-BE49-F238E27FC236}">
                <a16:creationId xmlns:a16="http://schemas.microsoft.com/office/drawing/2014/main" id="{19FB6F85-F0F7-7049-9000-BB0689AD4832}"/>
              </a:ext>
            </a:extLst>
          </p:cNvPr>
          <p:cNvSpPr txBox="1"/>
          <p:nvPr/>
        </p:nvSpPr>
        <p:spPr>
          <a:xfrm>
            <a:off x="1019064" y="4845447"/>
            <a:ext cx="3095733" cy="584775"/>
          </a:xfrm>
          <a:prstGeom prst="rect">
            <a:avLst/>
          </a:prstGeom>
          <a:noFill/>
        </p:spPr>
        <p:txBody>
          <a:bodyPr wrap="square" rtlCol="0">
            <a:spAutoFit/>
          </a:bodyPr>
          <a:lstStyle/>
          <a:p>
            <a:r>
              <a:rPr lang="en-US" sz="1600" dirty="0">
                <a:latin typeface="Palatino" pitchFamily="2" charset="77"/>
                <a:ea typeface="Palatino" pitchFamily="2" charset="77"/>
                <a:cs typeface="Calibri"/>
              </a:rPr>
              <a:t>Real Robot Manipulation (GPS) [Berkeley]</a:t>
            </a:r>
          </a:p>
        </p:txBody>
      </p:sp>
      <p:sp>
        <p:nvSpPr>
          <p:cNvPr id="30" name="TextBox 29">
            <a:extLst>
              <a:ext uri="{FF2B5EF4-FFF2-40B4-BE49-F238E27FC236}">
                <a16:creationId xmlns:a16="http://schemas.microsoft.com/office/drawing/2014/main" id="{5D824798-1A47-D94D-9C52-5C8E79DBF1BD}"/>
              </a:ext>
            </a:extLst>
          </p:cNvPr>
          <p:cNvSpPr txBox="1"/>
          <p:nvPr/>
        </p:nvSpPr>
        <p:spPr>
          <a:xfrm>
            <a:off x="203201" y="5982574"/>
            <a:ext cx="601447" cy="338554"/>
          </a:xfrm>
          <a:prstGeom prst="rect">
            <a:avLst/>
          </a:prstGeom>
          <a:noFill/>
        </p:spPr>
        <p:txBody>
          <a:bodyPr wrap="none" rtlCol="0">
            <a:spAutoFit/>
          </a:bodyPr>
          <a:lstStyle/>
          <a:p>
            <a:r>
              <a:rPr lang="en-US" sz="1600" b="1">
                <a:latin typeface="Palatino" pitchFamily="2" charset="77"/>
                <a:ea typeface="Palatino" pitchFamily="2" charset="77"/>
                <a:cs typeface="Calibri"/>
              </a:rPr>
              <a:t>2019</a:t>
            </a:r>
          </a:p>
        </p:txBody>
      </p:sp>
      <p:sp>
        <p:nvSpPr>
          <p:cNvPr id="31" name="TextBox 30">
            <a:extLst>
              <a:ext uri="{FF2B5EF4-FFF2-40B4-BE49-F238E27FC236}">
                <a16:creationId xmlns:a16="http://schemas.microsoft.com/office/drawing/2014/main" id="{217E9881-43F8-394D-A944-B1669A6DC4BC}"/>
              </a:ext>
            </a:extLst>
          </p:cNvPr>
          <p:cNvSpPr txBox="1"/>
          <p:nvPr/>
        </p:nvSpPr>
        <p:spPr>
          <a:xfrm>
            <a:off x="1044076" y="5982574"/>
            <a:ext cx="2571538" cy="584775"/>
          </a:xfrm>
          <a:prstGeom prst="rect">
            <a:avLst/>
          </a:prstGeom>
          <a:noFill/>
        </p:spPr>
        <p:txBody>
          <a:bodyPr wrap="none" rtlCol="0">
            <a:spAutoFit/>
          </a:bodyPr>
          <a:lstStyle/>
          <a:p>
            <a:r>
              <a:rPr lang="en-US" sz="1600" b="1">
                <a:latin typeface="Palatino" pitchFamily="2" charset="77"/>
                <a:ea typeface="Palatino" pitchFamily="2" charset="77"/>
                <a:cs typeface="Calibri"/>
              </a:rPr>
              <a:t>Rubik’s Cube (PPO+DR) </a:t>
            </a:r>
            <a:br>
              <a:rPr lang="en-US" sz="1600" b="1">
                <a:latin typeface="Palatino" pitchFamily="2" charset="77"/>
                <a:ea typeface="Palatino" pitchFamily="2" charset="77"/>
                <a:cs typeface="Calibri"/>
              </a:rPr>
            </a:br>
            <a:r>
              <a:rPr lang="en-US" sz="1600" b="1">
                <a:latin typeface="Palatino" pitchFamily="2" charset="77"/>
                <a:ea typeface="Palatino" pitchFamily="2" charset="77"/>
                <a:cs typeface="Calibri"/>
              </a:rPr>
              <a:t>[</a:t>
            </a:r>
            <a:r>
              <a:rPr lang="en-US" sz="1600" b="1" err="1">
                <a:latin typeface="Palatino" pitchFamily="2" charset="77"/>
                <a:ea typeface="Palatino" pitchFamily="2" charset="77"/>
                <a:cs typeface="Calibri"/>
              </a:rPr>
              <a:t>OpenAI</a:t>
            </a:r>
            <a:r>
              <a:rPr lang="en-US" sz="1600" b="1">
                <a:latin typeface="Palatino" pitchFamily="2" charset="77"/>
                <a:ea typeface="Palatino" pitchFamily="2" charset="77"/>
                <a:cs typeface="Calibri"/>
              </a:rPr>
              <a:t>]</a:t>
            </a:r>
          </a:p>
        </p:txBody>
      </p:sp>
      <p:pic>
        <p:nvPicPr>
          <p:cNvPr id="2" name="Online Media 1" descr="openairubikscube">
            <a:hlinkClick r:id="" action="ppaction://media"/>
            <a:extLst>
              <a:ext uri="{FF2B5EF4-FFF2-40B4-BE49-F238E27FC236}">
                <a16:creationId xmlns:a16="http://schemas.microsoft.com/office/drawing/2014/main" id="{D3F295EE-7958-E24B-81DB-43DD1BCDA59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0400" y="1604830"/>
            <a:ext cx="7187259" cy="4042833"/>
          </a:xfrm>
          <a:prstGeom prst="rect">
            <a:avLst/>
          </a:prstGeom>
        </p:spPr>
      </p:pic>
      <p:sp>
        <p:nvSpPr>
          <p:cNvPr id="4" name="TextBox 3">
            <a:extLst>
              <a:ext uri="{FF2B5EF4-FFF2-40B4-BE49-F238E27FC236}">
                <a16:creationId xmlns:a16="http://schemas.microsoft.com/office/drawing/2014/main" id="{1D4380CC-9B34-6545-A301-D12D1FDAAAA0}"/>
              </a:ext>
            </a:extLst>
          </p:cNvPr>
          <p:cNvSpPr txBox="1"/>
          <p:nvPr/>
        </p:nvSpPr>
        <p:spPr>
          <a:xfrm>
            <a:off x="7297093" y="5884752"/>
            <a:ext cx="1008609" cy="369332"/>
          </a:xfrm>
          <a:prstGeom prst="rect">
            <a:avLst/>
          </a:prstGeom>
          <a:noFill/>
        </p:spPr>
        <p:txBody>
          <a:bodyPr wrap="none" rtlCol="0">
            <a:spAutoFit/>
          </a:bodyPr>
          <a:lstStyle/>
          <a:p>
            <a:r>
              <a:rPr lang="en-US" dirty="0" err="1">
                <a:latin typeface="Palatino" pitchFamily="2" charset="77"/>
                <a:ea typeface="Palatino" pitchFamily="2" charset="77"/>
                <a:cs typeface="Calibri"/>
              </a:rPr>
              <a:t>OpenAI</a:t>
            </a:r>
            <a:endParaRPr lang="en-US" dirty="0">
              <a:latin typeface="Palatino" pitchFamily="2" charset="77"/>
              <a:ea typeface="Palatino" pitchFamily="2" charset="77"/>
              <a:cs typeface="Calibri"/>
            </a:endParaRPr>
          </a:p>
        </p:txBody>
      </p:sp>
      <p:sp>
        <p:nvSpPr>
          <p:cNvPr id="18" name="Title 1">
            <a:extLst>
              <a:ext uri="{FF2B5EF4-FFF2-40B4-BE49-F238E27FC236}">
                <a16:creationId xmlns:a16="http://schemas.microsoft.com/office/drawing/2014/main" id="{3123FE03-5263-C24F-AB29-7546A708391A}"/>
              </a:ext>
            </a:extLst>
          </p:cNvPr>
          <p:cNvSpPr txBox="1">
            <a:spLocks/>
          </p:cNvSpPr>
          <p:nvPr/>
        </p:nvSpPr>
        <p:spPr bwMode="auto">
          <a:xfrm>
            <a:off x="0" y="-43076"/>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Palatino"/>
                <a:ea typeface="+mj-ea"/>
                <a:cs typeface="Palatino"/>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kern="0" dirty="0">
                <a:ea typeface="ＭＳ Ｐゴシック" pitchFamily="34" charset="-128"/>
              </a:rPr>
              <a:t>Deep Reinforcement Learning</a:t>
            </a:r>
          </a:p>
        </p:txBody>
      </p:sp>
    </p:spTree>
    <p:extLst>
      <p:ext uri="{BB962C8B-B14F-4D97-AF65-F5344CB8AC3E}">
        <p14:creationId xmlns:p14="http://schemas.microsoft.com/office/powerpoint/2010/main" val="4646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1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Lecture: Policy-Based Methods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355781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176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Palatino"/>
                <a:cs typeface="Palatino"/>
              </a:rPr>
              <a:t>A maze-like problem</a:t>
            </a:r>
          </a:p>
          <a:p>
            <a:pPr marL="800100" lvl="1" indent="-342900" eaLnBrk="0" hangingPunct="0">
              <a:spcBef>
                <a:spcPct val="20000"/>
              </a:spcBef>
              <a:buFont typeface="Wingdings" pitchFamily="2" charset="2"/>
              <a:buChar char="§"/>
            </a:pPr>
            <a:r>
              <a:rPr lang="en-US" dirty="0">
                <a:latin typeface="Palatino"/>
                <a:cs typeface="Palatino"/>
              </a:rPr>
              <a:t>The agent lives in a grid</a:t>
            </a:r>
          </a:p>
          <a:p>
            <a:pPr marL="800100" lvl="1" indent="-342900" eaLnBrk="0" hangingPunct="0">
              <a:spcBef>
                <a:spcPct val="20000"/>
              </a:spcBef>
              <a:buFont typeface="Wingdings" pitchFamily="2" charset="2"/>
              <a:buChar char="§"/>
            </a:pPr>
            <a:r>
              <a:rPr lang="en-US" dirty="0">
                <a:latin typeface="Palatino"/>
                <a:cs typeface="Palatino"/>
              </a:rPr>
              <a:t>Walls block the agent’</a:t>
            </a:r>
            <a:r>
              <a:rPr lang="en-US" altLang="ja-JP" dirty="0">
                <a:latin typeface="Palatino"/>
                <a:cs typeface="Palatino"/>
              </a:rPr>
              <a:t>s path</a:t>
            </a:r>
          </a:p>
          <a:p>
            <a:pPr marL="800100" lvl="1" indent="-342900" eaLnBrk="0" hangingPunct="0">
              <a:spcBef>
                <a:spcPct val="20000"/>
              </a:spcBef>
              <a:buFont typeface="Wingdings" pitchFamily="2" charset="2"/>
              <a:buChar char="§"/>
            </a:pPr>
            <a:endParaRPr lang="en-US" altLang="ja-JP" sz="600" dirty="0">
              <a:latin typeface="Palatino"/>
              <a:cs typeface="Palatino"/>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Palatino"/>
                <a:cs typeface="Palatino"/>
              </a:rPr>
              <a:t>Noisy movement: </a:t>
            </a:r>
            <a:r>
              <a:rPr lang="en-US" altLang="ja-JP" sz="2000" dirty="0">
                <a:solidFill>
                  <a:schemeClr val="accent2"/>
                </a:solidFill>
                <a:latin typeface="Palatino"/>
                <a:cs typeface="Palatino"/>
              </a:rPr>
              <a:t>actions do not always go as planned</a:t>
            </a:r>
          </a:p>
          <a:p>
            <a:pPr marL="800100" lvl="1" indent="-342900" eaLnBrk="0" hangingPunct="0">
              <a:spcBef>
                <a:spcPct val="20000"/>
              </a:spcBef>
              <a:buClr>
                <a:schemeClr val="accent2"/>
              </a:buClr>
              <a:buFont typeface="Wingdings" pitchFamily="2" charset="2"/>
              <a:buChar char="§"/>
            </a:pPr>
            <a:r>
              <a:rPr lang="en-US" dirty="0">
                <a:latin typeface="Palatino"/>
                <a:cs typeface="Palatino"/>
              </a:rPr>
              <a:t>80% of the time, the action North takes the agent North (if there is no wall there)</a:t>
            </a:r>
          </a:p>
          <a:p>
            <a:pPr marL="800100" lvl="1" indent="-342900" eaLnBrk="0" hangingPunct="0">
              <a:spcBef>
                <a:spcPct val="20000"/>
              </a:spcBef>
              <a:buClr>
                <a:schemeClr val="accent2"/>
              </a:buClr>
              <a:buFont typeface="Wingdings" pitchFamily="2" charset="2"/>
              <a:buChar char="§"/>
            </a:pPr>
            <a:r>
              <a:rPr lang="en-US" dirty="0">
                <a:latin typeface="Palatino"/>
                <a:cs typeface="Palatino"/>
              </a:rPr>
              <a:t>10% of the time, North takes the agent West; 10% East</a:t>
            </a:r>
          </a:p>
          <a:p>
            <a:pPr marL="800100" lvl="1" indent="-342900" eaLnBrk="0" hangingPunct="0">
              <a:spcBef>
                <a:spcPct val="20000"/>
              </a:spcBef>
              <a:buClr>
                <a:schemeClr val="accent2"/>
              </a:buClr>
              <a:buFont typeface="Wingdings" pitchFamily="2" charset="2"/>
              <a:buChar char="§"/>
            </a:pPr>
            <a:r>
              <a:rPr lang="en-US" dirty="0">
                <a:latin typeface="Palatino"/>
                <a:cs typeface="Palatino"/>
              </a:rPr>
              <a:t>If there is a wall in the direction the agent would have been taken, the agent stays put</a:t>
            </a:r>
          </a:p>
          <a:p>
            <a:pPr marL="800100" lvl="1" indent="-342900" eaLnBrk="0" hangingPunct="0">
              <a:spcBef>
                <a:spcPct val="20000"/>
              </a:spcBef>
              <a:buClr>
                <a:schemeClr val="accent2"/>
              </a:buClr>
              <a:buFont typeface="Wingdings" pitchFamily="2" charset="2"/>
              <a:buChar char="§"/>
            </a:pPr>
            <a:endParaRPr lang="en-US" sz="600" dirty="0">
              <a:latin typeface="Palatino"/>
              <a:cs typeface="Palatino"/>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Palatino"/>
                <a:cs typeface="Palatino"/>
              </a:rPr>
              <a:t>The agent receives rewards</a:t>
            </a:r>
          </a:p>
          <a:p>
            <a:pPr marL="800100" lvl="1" indent="-342900" eaLnBrk="0" hangingPunct="0">
              <a:spcBef>
                <a:spcPct val="20000"/>
              </a:spcBef>
              <a:buFont typeface="Wingdings" pitchFamily="2" charset="2"/>
              <a:buChar char="§"/>
            </a:pPr>
            <a:r>
              <a:rPr lang="en-US" dirty="0">
                <a:latin typeface="Palatino"/>
                <a:cs typeface="Palatino"/>
              </a:rPr>
              <a:t>Small </a:t>
            </a:r>
            <a:r>
              <a:rPr lang="en-US" altLang="ja-JP" dirty="0">
                <a:latin typeface="Palatino"/>
                <a:cs typeface="Palatino"/>
              </a:rPr>
              <a:t>“living” reward each step (can be negative)</a:t>
            </a:r>
          </a:p>
          <a:p>
            <a:pPr marL="800100" lvl="1" indent="-342900" eaLnBrk="0" hangingPunct="0">
              <a:spcBef>
                <a:spcPct val="20000"/>
              </a:spcBef>
              <a:buFont typeface="Wingdings" pitchFamily="2" charset="2"/>
              <a:buChar char="§"/>
            </a:pPr>
            <a:r>
              <a:rPr lang="en-US" dirty="0">
                <a:latin typeface="Palatino"/>
                <a:cs typeface="Palatino"/>
              </a:rPr>
              <a:t>Big rewards come at the end (good or bad)</a:t>
            </a:r>
          </a:p>
          <a:p>
            <a:pPr marL="800100" lvl="1" indent="-342900" eaLnBrk="0" hangingPunct="0">
              <a:spcBef>
                <a:spcPct val="20000"/>
              </a:spcBef>
              <a:buFont typeface="Wingdings" pitchFamily="2" charset="2"/>
              <a:buChar char="§"/>
            </a:pPr>
            <a:endParaRPr lang="en-US" sz="600" dirty="0">
              <a:latin typeface="Palatino"/>
              <a:cs typeface="Palatino"/>
            </a:endParaRPr>
          </a:p>
          <a:p>
            <a:pPr marL="342900" indent="-342900" eaLnBrk="0" hangingPunct="0">
              <a:spcBef>
                <a:spcPct val="20000"/>
              </a:spcBef>
              <a:buClr>
                <a:schemeClr val="accent2"/>
              </a:buClr>
              <a:buFont typeface="Wingdings" pitchFamily="2" charset="2"/>
              <a:buChar char="§"/>
            </a:pPr>
            <a:r>
              <a:rPr lang="en-US" sz="2000" u="sng" dirty="0">
                <a:solidFill>
                  <a:schemeClr val="accent2"/>
                </a:solidFill>
                <a:latin typeface="Palatino"/>
                <a:cs typeface="Palatino"/>
              </a:rPr>
              <a:t>Goal</a:t>
            </a:r>
            <a:r>
              <a:rPr lang="en-US" sz="2000" dirty="0">
                <a:solidFill>
                  <a:schemeClr val="accent2"/>
                </a:solidFill>
                <a:latin typeface="Palatino"/>
                <a:cs typeface="Palatino"/>
              </a:rPr>
              <a:t>: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World Actions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381000" y="1214735"/>
            <a:ext cx="4495800" cy="461665"/>
          </a:xfrm>
          <a:prstGeom prst="rect">
            <a:avLst/>
          </a:prstGeom>
          <a:noFill/>
          <a:ln w="9525">
            <a:noFill/>
            <a:miter lim="800000"/>
            <a:headEnd/>
            <a:tailEnd/>
          </a:ln>
        </p:spPr>
        <p:txBody>
          <a:bodyPr wrap="square">
            <a:spAutoFit/>
          </a:bodyPr>
          <a:lstStyle/>
          <a:p>
            <a:pPr algn="ctr"/>
            <a:r>
              <a:rPr lang="en-US" sz="2400" dirty="0">
                <a:latin typeface="Palatino"/>
                <a:cs typeface="Palatino"/>
              </a:rPr>
              <a:t>Deterministic Grid World</a:t>
            </a:r>
          </a:p>
        </p:txBody>
      </p:sp>
      <p:sp>
        <p:nvSpPr>
          <p:cNvPr id="7" name="TextBox 6"/>
          <p:cNvSpPr txBox="1">
            <a:spLocks noChangeArrowheads="1"/>
          </p:cNvSpPr>
          <p:nvPr/>
        </p:nvSpPr>
        <p:spPr bwMode="auto">
          <a:xfrm>
            <a:off x="6324600" y="1214735"/>
            <a:ext cx="4495800" cy="461665"/>
          </a:xfrm>
          <a:prstGeom prst="rect">
            <a:avLst/>
          </a:prstGeom>
          <a:noFill/>
          <a:ln w="9525">
            <a:noFill/>
            <a:miter lim="800000"/>
            <a:headEnd/>
            <a:tailEnd/>
          </a:ln>
        </p:spPr>
        <p:txBody>
          <a:bodyPr wrap="square">
            <a:spAutoFit/>
          </a:bodyPr>
          <a:lstStyle/>
          <a:p>
            <a:pPr algn="ctr"/>
            <a:r>
              <a:rPr lang="en-US" sz="2400" dirty="0">
                <a:latin typeface="Palatino"/>
                <a:cs typeface="Palatino"/>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71600" y="4877716"/>
            <a:ext cx="2057400" cy="14426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heme/theme1.xml><?xml version="1.0" encoding="utf-8"?>
<a:theme xmlns:a="http://schemas.openxmlformats.org/drawingml/2006/main" name="188_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188_anca.thmx</Template>
  <TotalTime>58969</TotalTime>
  <Words>3022</Words>
  <Application>Microsoft Macintosh PowerPoint</Application>
  <PresentationFormat>Widescreen</PresentationFormat>
  <Paragraphs>557</Paragraphs>
  <Slides>60</Slides>
  <Notes>39</Notes>
  <HiddenSlides>1</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cmmi10</vt:lpstr>
      <vt:lpstr>Courier New</vt:lpstr>
      <vt:lpstr>Palatino</vt:lpstr>
      <vt:lpstr>Times New Roman</vt:lpstr>
      <vt:lpstr>Wingdings</vt:lpstr>
      <vt:lpstr>188_anca</vt:lpstr>
      <vt:lpstr>CS 188: Artificial Intelligence </vt:lpstr>
      <vt:lpstr>PowerPoint Presentation</vt:lpstr>
      <vt:lpstr>PowerPoint Presentation</vt:lpstr>
      <vt:lpstr>PowerPoint Presentation</vt:lpstr>
      <vt:lpstr>PowerPoint Presentation</vt:lpstr>
      <vt:lpstr>PowerPoint Presentation</vt:lpstr>
      <vt:lpstr>Non-Deterministic Search</vt:lpstr>
      <vt:lpstr>Example: Grid World</vt:lpstr>
      <vt:lpstr>Grid World Actions</vt:lpstr>
      <vt:lpstr>Markov Decision Processes</vt:lpstr>
      <vt:lpstr>Video of Demo Gridworld Manual Intro</vt:lpstr>
      <vt:lpstr>What is Markov about MDPs?</vt:lpstr>
      <vt:lpstr>Policies</vt:lpstr>
      <vt:lpstr>Optimal Policies</vt:lpstr>
      <vt:lpstr>Example: Racing</vt:lpstr>
      <vt:lpstr>Example: Racing</vt:lpstr>
      <vt:lpstr>Racing Search Tree</vt:lpstr>
      <vt:lpstr>MDP Search Trees</vt:lpstr>
      <vt:lpstr>Utilities of Sequences</vt:lpstr>
      <vt:lpstr>Utilities of Sequences</vt:lpstr>
      <vt:lpstr>Discounting</vt:lpstr>
      <vt:lpstr>Discounting</vt:lpstr>
      <vt:lpstr>Stationary Preferences</vt:lpstr>
      <vt:lpstr>Quiz: Discounting</vt:lpstr>
      <vt:lpstr>Infinite Utilities?!</vt:lpstr>
      <vt:lpstr>Recap: Defining MDPs</vt:lpstr>
      <vt:lpstr>Solving MDPs</vt:lpstr>
      <vt:lpstr>Recall: Racing MDP</vt:lpstr>
      <vt:lpstr>Racing Search Tree</vt:lpstr>
      <vt:lpstr>Racing Search Tree</vt:lpstr>
      <vt:lpstr>Racing Search Tree</vt:lpstr>
      <vt:lpstr>Optimal Quantities</vt:lpstr>
      <vt:lpstr>Gridworld V* Values</vt:lpstr>
      <vt:lpstr>Gridworld Q* Values</vt:lpstr>
      <vt:lpstr>Values of States</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Example: Value Iteration</vt:lpstr>
      <vt:lpstr>Example: Value Iteration</vt:lpstr>
      <vt:lpstr>Example: Value Iteration</vt:lpstr>
      <vt:lpstr>Convergence*</vt:lpstr>
      <vt:lpstr>Next Lecture: Policy-Based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Pieter Abbeel</cp:lastModifiedBy>
  <cp:revision>2772</cp:revision>
  <cp:lastPrinted>2015-02-12T16:43:38Z</cp:lastPrinted>
  <dcterms:created xsi:type="dcterms:W3CDTF">2004-08-27T04:16:05Z</dcterms:created>
  <dcterms:modified xsi:type="dcterms:W3CDTF">2021-09-21T20:42:38Z</dcterms:modified>
</cp:coreProperties>
</file>